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notesMasterIdLst>
    <p:notesMasterId r:id="rId20"/>
  </p:notesMasterIdLst>
  <p:sldIdLst>
    <p:sldId id="718" r:id="rId2"/>
    <p:sldId id="736" r:id="rId3"/>
    <p:sldId id="734" r:id="rId4"/>
    <p:sldId id="325" r:id="rId5"/>
    <p:sldId id="309" r:id="rId6"/>
    <p:sldId id="720" r:id="rId7"/>
    <p:sldId id="721" r:id="rId8"/>
    <p:sldId id="722" r:id="rId9"/>
    <p:sldId id="735" r:id="rId10"/>
    <p:sldId id="724" r:id="rId11"/>
    <p:sldId id="733" r:id="rId12"/>
    <p:sldId id="726" r:id="rId13"/>
    <p:sldId id="727" r:id="rId14"/>
    <p:sldId id="728" r:id="rId15"/>
    <p:sldId id="729" r:id="rId16"/>
    <p:sldId id="730" r:id="rId17"/>
    <p:sldId id="731" r:id="rId18"/>
    <p:sldId id="732" r:id="rId19"/>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8"/>
          </a:xfrm>
          <a:prstGeom prst="rect">
            <a:avLst/>
          </a:prstGeom>
        </p:spPr>
        <p:txBody>
          <a:bodyPr vert="horz" lIns="99057" tIns="49528" rIns="99057" bIns="49528" rtlCol="0"/>
          <a:lstStyle>
            <a:lvl1pPr algn="l">
              <a:defRPr sz="1300"/>
            </a:lvl1pPr>
          </a:lstStyle>
          <a:p>
            <a:endParaRPr lang="en-US" dirty="0"/>
          </a:p>
        </p:txBody>
      </p:sp>
      <p:sp>
        <p:nvSpPr>
          <p:cNvPr id="3" name="Date Placeholder 2"/>
          <p:cNvSpPr>
            <a:spLocks noGrp="1"/>
          </p:cNvSpPr>
          <p:nvPr>
            <p:ph type="dt" idx="1"/>
          </p:nvPr>
        </p:nvSpPr>
        <p:spPr>
          <a:xfrm>
            <a:off x="4023092" y="0"/>
            <a:ext cx="3077739" cy="513428"/>
          </a:xfrm>
          <a:prstGeom prst="rect">
            <a:avLst/>
          </a:prstGeom>
        </p:spPr>
        <p:txBody>
          <a:bodyPr vert="horz" lIns="99057" tIns="49528" rIns="99057" bIns="49528" rtlCol="0"/>
          <a:lstStyle>
            <a:lvl1pPr algn="r">
              <a:defRPr sz="1300"/>
            </a:lvl1pPr>
          </a:lstStyle>
          <a:p>
            <a:fld id="{BF870BFA-3D31-4CD5-B448-0B1A51D65D4B}" type="datetimeFigureOut">
              <a:rPr lang="en-US" smtClean="0"/>
              <a:t>1/30/2026</a:t>
            </a:fld>
            <a:endParaRPr lang="en-US" dirty="0"/>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7" tIns="49528" rIns="99057" bIns="49528" rtlCol="0" anchor="ctr"/>
          <a:lstStyle/>
          <a:p>
            <a:endParaRPr lang="en-US" dirty="0"/>
          </a:p>
        </p:txBody>
      </p:sp>
      <p:sp>
        <p:nvSpPr>
          <p:cNvPr id="5" name="Notes Placeholder 4"/>
          <p:cNvSpPr>
            <a:spLocks noGrp="1"/>
          </p:cNvSpPr>
          <p:nvPr>
            <p:ph type="body" sz="quarter" idx="3"/>
          </p:nvPr>
        </p:nvSpPr>
        <p:spPr>
          <a:xfrm>
            <a:off x="710248" y="4924643"/>
            <a:ext cx="5681980" cy="402925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3427"/>
          </a:xfrm>
          <a:prstGeom prst="rect">
            <a:avLst/>
          </a:prstGeom>
        </p:spPr>
        <p:txBody>
          <a:bodyPr vert="horz" lIns="99057" tIns="49528" rIns="99057" bIns="4952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9719598"/>
            <a:ext cx="3077739" cy="513427"/>
          </a:xfrm>
          <a:prstGeom prst="rect">
            <a:avLst/>
          </a:prstGeom>
        </p:spPr>
        <p:txBody>
          <a:bodyPr vert="horz" lIns="99057" tIns="49528" rIns="99057" bIns="49528" rtlCol="0" anchor="b"/>
          <a:lstStyle>
            <a:lvl1pPr algn="r">
              <a:defRPr sz="1300"/>
            </a:lvl1pPr>
          </a:lstStyle>
          <a:p>
            <a:fld id="{B7FC6BE7-0F86-4F47-A3B6-A4927265CCBC}" type="slidenum">
              <a:rPr lang="en-US" smtClean="0"/>
              <a:t>‹#›</a:t>
            </a:fld>
            <a:endParaRPr lang="en-US" dirty="0"/>
          </a:p>
        </p:txBody>
      </p:sp>
    </p:spTree>
    <p:extLst>
      <p:ext uri="{BB962C8B-B14F-4D97-AF65-F5344CB8AC3E}">
        <p14:creationId xmlns:p14="http://schemas.microsoft.com/office/powerpoint/2010/main" val="4249370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CC124-AEB1-2BF8-9950-07466DC18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529F4-ADDB-87C7-9516-8866C471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363A7-A514-5CFE-F8B0-81803397C0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4C57CF-2E19-10B2-9A00-D5ADA0B229A4}"/>
              </a:ext>
            </a:extLst>
          </p:cNvPr>
          <p:cNvSpPr>
            <a:spLocks noGrp="1"/>
          </p:cNvSpPr>
          <p:nvPr>
            <p:ph type="sldNum" sz="quarter" idx="10"/>
          </p:nvPr>
        </p:nvSpPr>
        <p:spPr/>
        <p:txBody>
          <a:bodyPr/>
          <a:lstStyle/>
          <a:p>
            <a:pPr defTabSz="495285">
              <a:defRPr/>
            </a:pPr>
            <a:fld id="{4FB66EC7-85F7-4C39-A4C9-ABF56341AE37}" type="slidenum">
              <a:rPr lang="en-US">
                <a:solidFill>
                  <a:prstClr val="black"/>
                </a:solidFill>
                <a:latin typeface="Calibri" panose="020F0502020204030204"/>
              </a:rPr>
              <a:pPr defTabSz="495285">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8203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6E05-6F37-80A8-E63E-8487791EC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8A156-D899-89D3-0C45-385F23146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1D753-622D-2FD6-8424-89A9DFA999CA}"/>
              </a:ext>
            </a:extLst>
          </p:cNvPr>
          <p:cNvSpPr>
            <a:spLocks noGrp="1"/>
          </p:cNvSpPr>
          <p:nvPr>
            <p:ph type="body" idx="1"/>
          </p:nvPr>
        </p:nvSpPr>
        <p:spPr/>
        <p:txBody>
          <a:bodyPr/>
          <a:lstStyle/>
          <a:p>
            <a:r>
              <a:rPr lang="en-US" dirty="0"/>
              <a:t>Key takeaway: you have to be conscious of the GOI from the beginning, BEFORE you do your plan or enter any activities.</a:t>
            </a:r>
          </a:p>
        </p:txBody>
      </p:sp>
      <p:sp>
        <p:nvSpPr>
          <p:cNvPr id="4" name="Slide Number Placeholder 3">
            <a:extLst>
              <a:ext uri="{FF2B5EF4-FFF2-40B4-BE49-F238E27FC236}">
                <a16:creationId xmlns:a16="http://schemas.microsoft.com/office/drawing/2014/main" id="{48324226-9014-D7E8-D9D5-369586CE33A4}"/>
              </a:ext>
            </a:extLst>
          </p:cNvPr>
          <p:cNvSpPr>
            <a:spLocks noGrp="1"/>
          </p:cNvSpPr>
          <p:nvPr>
            <p:ph type="sldNum" sz="quarter" idx="5"/>
          </p:nvPr>
        </p:nvSpPr>
        <p:spPr/>
        <p:txBody>
          <a:bodyPr/>
          <a:lstStyle/>
          <a:p>
            <a:pPr defTabSz="495285">
              <a:defRPr/>
            </a:pPr>
            <a:fld id="{4FB66EC7-85F7-4C39-A4C9-ABF56341AE37}" type="slidenum">
              <a:rPr lang="en-US">
                <a:solidFill>
                  <a:prstClr val="black"/>
                </a:solidFill>
                <a:latin typeface="Calibri" panose="020F0502020204030204"/>
              </a:rPr>
              <a:pPr defTabSz="495285">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36037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4AAD347D-5ACD-4C99-B74B-A9C85AD731AF}" type="datetimeFigureOut">
              <a:rPr lang="en-US" smtClean="0"/>
              <a:t>1/30/2026</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E858C784-99DD-495C-A22E-B5716C9B8165}" type="slidenum">
              <a:rPr lang="en-US" smtClean="0"/>
              <a:t>‹#›</a:t>
            </a:fld>
            <a:endParaRPr lang="en-US" dirty="0"/>
          </a:p>
        </p:txBody>
      </p:sp>
      <p:pic>
        <p:nvPicPr>
          <p:cNvPr id="7" name="Picture 6">
            <a:extLst>
              <a:ext uri="{FF2B5EF4-FFF2-40B4-BE49-F238E27FC236}">
                <a16:creationId xmlns:a16="http://schemas.microsoft.com/office/drawing/2014/main" id="{CFEBE296-3321-272E-F159-9939D8F8B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0" y="253512"/>
            <a:ext cx="4572000" cy="1728689"/>
          </a:xfrm>
          <a:prstGeom prst="rect">
            <a:avLst/>
          </a:prstGeom>
        </p:spPr>
      </p:pic>
    </p:spTree>
    <p:extLst>
      <p:ext uri="{BB962C8B-B14F-4D97-AF65-F5344CB8AC3E}">
        <p14:creationId xmlns:p14="http://schemas.microsoft.com/office/powerpoint/2010/main" val="1855982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42016361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24594584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79226442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378332691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3139094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AD347D-5ACD-4C99-B74B-A9C85AD731AF}" type="datetimeFigureOut">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161052983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4115531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pic>
        <p:nvPicPr>
          <p:cNvPr id="8" name="image1.jpeg">
            <a:extLst>
              <a:ext uri="{FF2B5EF4-FFF2-40B4-BE49-F238E27FC236}">
                <a16:creationId xmlns:a16="http://schemas.microsoft.com/office/drawing/2014/main" id="{EC7AA619-7358-88B6-ECCD-3E3DCCDF73B4}"/>
              </a:ext>
            </a:extLst>
          </p:cNvPr>
          <p:cNvPicPr/>
          <p:nvPr userDrawn="1"/>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p:blipFill>
        <p:spPr bwMode="auto">
          <a:xfrm>
            <a:off x="0" y="6510655"/>
            <a:ext cx="1371600" cy="347345"/>
          </a:xfrm>
          <a:prstGeom prst="rect">
            <a:avLst/>
          </a:prstGeom>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D343EE0E-8223-4C48-C16C-97FA17C4FA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353895"/>
            <a:ext cx="1371600" cy="518607"/>
          </a:xfrm>
          <a:prstGeom prst="rect">
            <a:avLst/>
          </a:prstGeom>
        </p:spPr>
      </p:pic>
    </p:spTree>
    <p:extLst>
      <p:ext uri="{BB962C8B-B14F-4D97-AF65-F5344CB8AC3E}">
        <p14:creationId xmlns:p14="http://schemas.microsoft.com/office/powerpoint/2010/main" val="1538240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NCDA Ban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D56A1-C4F5-41EF-A5D8-39365F4E362D}"/>
              </a:ext>
            </a:extLst>
          </p:cNvPr>
          <p:cNvSpPr>
            <a:spLocks noGrp="1"/>
          </p:cNvSpPr>
          <p:nvPr>
            <p:ph type="title"/>
          </p:nvPr>
        </p:nvSpPr>
        <p:spPr>
          <a:xfrm>
            <a:off x="609600" y="284176"/>
            <a:ext cx="10972800" cy="150876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F12666-B2D6-42B3-A898-3CCDDEF9731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3051F7-B55F-469B-8362-2F030C5724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BE7D89-2639-470D-8FE9-EE0D5E845D25}"/>
              </a:ext>
            </a:extLst>
          </p:cNvPr>
          <p:cNvSpPr>
            <a:spLocks noGrp="1"/>
          </p:cNvSpPr>
          <p:nvPr>
            <p:ph type="sldNum" sz="quarter" idx="12"/>
          </p:nvPr>
        </p:nvSpPr>
        <p:spPr/>
        <p:txBody>
          <a:bodyPr/>
          <a:lstStyle/>
          <a:p>
            <a:fld id="{DFDA1A45-BFB8-4EF2-909C-E62A3DFC5D78}" type="slidenum">
              <a:rPr lang="en-US" smtClean="0"/>
              <a:t>‹#›</a:t>
            </a:fld>
            <a:endParaRPr lang="en-US" dirty="0"/>
          </a:p>
        </p:txBody>
      </p:sp>
    </p:spTree>
    <p:extLst>
      <p:ext uri="{BB962C8B-B14F-4D97-AF65-F5344CB8AC3E}">
        <p14:creationId xmlns:p14="http://schemas.microsoft.com/office/powerpoint/2010/main" val="84284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298567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1/30/2026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858C784-99DD-495C-A22E-B5716C9B8165}" type="slidenum">
              <a:rPr lang="en-US" smtClean="0"/>
              <a:t>‹#›</a:t>
            </a:fld>
            <a:endParaRPr lang="en-US" dirty="0"/>
          </a:p>
        </p:txBody>
      </p:sp>
      <p:pic>
        <p:nvPicPr>
          <p:cNvPr id="20" name="Picture 19">
            <a:extLst>
              <a:ext uri="{FF2B5EF4-FFF2-40B4-BE49-F238E27FC236}">
                <a16:creationId xmlns:a16="http://schemas.microsoft.com/office/drawing/2014/main" id="{1FB214B3-844D-C429-85D2-D0AF2C7F21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0" y="253512"/>
            <a:ext cx="4572000" cy="1728689"/>
          </a:xfrm>
          <a:prstGeom prst="rect">
            <a:avLst/>
          </a:prstGeom>
        </p:spPr>
      </p:pic>
    </p:spTree>
    <p:extLst>
      <p:ext uri="{BB962C8B-B14F-4D97-AF65-F5344CB8AC3E}">
        <p14:creationId xmlns:p14="http://schemas.microsoft.com/office/powerpoint/2010/main" val="99366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274446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1/30/2026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176892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12350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858C784-99DD-495C-A22E-B5716C9B8165}" type="slidenum">
              <a:rPr lang="en-US" smtClean="0"/>
              <a:t>‹#›</a:t>
            </a:fld>
            <a:endParaRPr lang="en-US" dirty="0"/>
          </a:p>
        </p:txBody>
      </p:sp>
      <p:pic>
        <p:nvPicPr>
          <p:cNvPr id="5" name="image1.jpeg">
            <a:extLst>
              <a:ext uri="{FF2B5EF4-FFF2-40B4-BE49-F238E27FC236}">
                <a16:creationId xmlns:a16="http://schemas.microsoft.com/office/drawing/2014/main" id="{847EC624-3BDB-D1D5-1417-0988D7B0AF7D}"/>
              </a:ext>
            </a:extLst>
          </p:cNvPr>
          <p:cNvPicPr/>
          <p:nvPr userDrawn="1"/>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p:blipFill>
        <p:spPr bwMode="auto">
          <a:xfrm>
            <a:off x="0" y="6510655"/>
            <a:ext cx="1371600" cy="347345"/>
          </a:xfrm>
          <a:prstGeom prst="rect">
            <a:avLst/>
          </a:prstGeom>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5109D9C-25DA-5804-7891-3427BF5D39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3895"/>
            <a:ext cx="1371600" cy="518607"/>
          </a:xfrm>
          <a:prstGeom prst="rect">
            <a:avLst/>
          </a:prstGeom>
        </p:spPr>
      </p:pic>
    </p:spTree>
    <p:extLst>
      <p:ext uri="{BB962C8B-B14F-4D97-AF65-F5344CB8AC3E}">
        <p14:creationId xmlns:p14="http://schemas.microsoft.com/office/powerpoint/2010/main" val="227855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114492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1/30/2026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858C784-99DD-495C-A22E-B5716C9B8165}" type="slidenum">
              <a:rPr lang="en-US" smtClean="0"/>
              <a:t>‹#›</a:t>
            </a:fld>
            <a:endParaRPr lang="en-US" dirty="0"/>
          </a:p>
        </p:txBody>
      </p:sp>
    </p:spTree>
    <p:extLst>
      <p:ext uri="{BB962C8B-B14F-4D97-AF65-F5344CB8AC3E}">
        <p14:creationId xmlns:p14="http://schemas.microsoft.com/office/powerpoint/2010/main" val="113553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AAD347D-5ACD-4C99-B74B-A9C85AD731AF}" type="datetimeFigureOut">
              <a:rPr lang="en-US" smtClean="0"/>
              <a:t>1/30/2026</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858C784-99DD-495C-A22E-B5716C9B8165}" type="slidenum">
              <a:rPr lang="en-US" smtClean="0"/>
              <a:t>‹#›</a:t>
            </a:fld>
            <a:endParaRPr lang="en-US" dirty="0"/>
          </a:p>
        </p:txBody>
      </p:sp>
      <p:pic>
        <p:nvPicPr>
          <p:cNvPr id="7" name="image1.jpeg">
            <a:extLst>
              <a:ext uri="{FF2B5EF4-FFF2-40B4-BE49-F238E27FC236}">
                <a16:creationId xmlns:a16="http://schemas.microsoft.com/office/drawing/2014/main" id="{1623F856-2CFF-8410-EA2A-A0C652C8BBF2}"/>
              </a:ext>
            </a:extLst>
          </p:cNvPr>
          <p:cNvPicPr/>
          <p:nvPr userDrawn="1"/>
        </p:nvPicPr>
        <p:blipFill rotWithShape="1">
          <a:blip r:embed="rId21" cstate="print">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tretch/>
        </p:blipFill>
        <p:spPr bwMode="auto">
          <a:xfrm>
            <a:off x="0" y="6510655"/>
            <a:ext cx="1371600" cy="347345"/>
          </a:xfrm>
          <a:prstGeom prst="rect">
            <a:avLst/>
          </a:prstGeom>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FF2073F-1BAC-C504-1B16-206C60EFBF2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6353895"/>
            <a:ext cx="1371600" cy="518607"/>
          </a:xfrm>
          <a:prstGeom prst="rect">
            <a:avLst/>
          </a:prstGeom>
        </p:spPr>
      </p:pic>
    </p:spTree>
    <p:extLst>
      <p:ext uri="{BB962C8B-B14F-4D97-AF65-F5344CB8AC3E}">
        <p14:creationId xmlns:p14="http://schemas.microsoft.com/office/powerpoint/2010/main" val="52927646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files.hudexchange.info/resources/documents/CDBG_Guide_National_Objectives_Eligible_Activitie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les.hudexchange.info/resources/documents/National-Objective-Code-Descriptions.pdf" TargetMode="External"/><Relationship Id="rId2" Type="http://schemas.openxmlformats.org/officeDocument/2006/relationships/hyperlink" Target="https://files.hudexchange.info/resources/documents/Matrix-Code-Definitions.pdf" TargetMode="External"/><Relationship Id="rId1" Type="http://schemas.openxmlformats.org/officeDocument/2006/relationships/slideLayout" Target="../slideLayouts/slideLayout18.xml"/><Relationship Id="rId5" Type="http://schemas.openxmlformats.org/officeDocument/2006/relationships/hyperlink" Target="https://files.hudexchange.info/resources/documents/Matrix-Code-National-Objective-Table.pdf" TargetMode="External"/><Relationship Id="rId4" Type="http://schemas.openxmlformats.org/officeDocument/2006/relationships/hyperlink" Target="https://files.hudexchange.info/resources/documents/Matrix-Code-National-Objective-Accomplishment-Type-Combinations-Table.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mailto:Heather.johnson@davenportiowa.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8911-9678-4B9F-A37A-398B92055A22}"/>
              </a:ext>
            </a:extLst>
          </p:cNvPr>
          <p:cNvSpPr>
            <a:spLocks noGrp="1"/>
          </p:cNvSpPr>
          <p:nvPr>
            <p:ph type="ctrTitle"/>
          </p:nvPr>
        </p:nvSpPr>
        <p:spPr/>
        <p:txBody>
          <a:bodyPr>
            <a:normAutofit/>
          </a:bodyPr>
          <a:lstStyle/>
          <a:p>
            <a:r>
              <a:rPr lang="en-US" dirty="0"/>
              <a:t>Meeting National Objectives with CDBG</a:t>
            </a:r>
          </a:p>
        </p:txBody>
      </p:sp>
      <p:sp>
        <p:nvSpPr>
          <p:cNvPr id="3" name="Subtitle 2">
            <a:extLst>
              <a:ext uri="{FF2B5EF4-FFF2-40B4-BE49-F238E27FC236}">
                <a16:creationId xmlns:a16="http://schemas.microsoft.com/office/drawing/2014/main" id="{5D6E9A05-B910-4DA4-B875-4DFE86410522}"/>
              </a:ext>
            </a:extLst>
          </p:cNvPr>
          <p:cNvSpPr>
            <a:spLocks noGrp="1"/>
          </p:cNvSpPr>
          <p:nvPr>
            <p:ph type="subTitle" idx="1"/>
          </p:nvPr>
        </p:nvSpPr>
        <p:spPr/>
        <p:txBody>
          <a:bodyPr>
            <a:normAutofit fontScale="85000" lnSpcReduction="20000"/>
          </a:bodyPr>
          <a:lstStyle/>
          <a:p>
            <a:pPr>
              <a:lnSpc>
                <a:spcPct val="150000"/>
              </a:lnSpc>
            </a:pPr>
            <a:r>
              <a:rPr lang="en-US" sz="2000" dirty="0"/>
              <a:t>Washington, DC - February 4, 2026</a:t>
            </a:r>
          </a:p>
          <a:p>
            <a:pPr>
              <a:lnSpc>
                <a:spcPct val="150000"/>
              </a:lnSpc>
            </a:pPr>
            <a:r>
              <a:rPr lang="en-US" sz="2000" dirty="0"/>
              <a:t>Heather Johnson, AICP - </a:t>
            </a:r>
            <a:r>
              <a:rPr lang="en-US" dirty="0"/>
              <a:t>Davenport, IA</a:t>
            </a:r>
            <a:endParaRPr lang="en-US" sz="2000" dirty="0"/>
          </a:p>
        </p:txBody>
      </p:sp>
      <p:sp>
        <p:nvSpPr>
          <p:cNvPr id="4" name="Slide Number Placeholder 3">
            <a:extLst>
              <a:ext uri="{FF2B5EF4-FFF2-40B4-BE49-F238E27FC236}">
                <a16:creationId xmlns:a16="http://schemas.microsoft.com/office/drawing/2014/main" id="{A886B167-F6FF-491D-9481-DABE34C1D9BD}"/>
              </a:ext>
            </a:extLst>
          </p:cNvPr>
          <p:cNvSpPr>
            <a:spLocks noGrp="1"/>
          </p:cNvSpPr>
          <p:nvPr>
            <p:ph type="sldNum" sz="quarter" idx="12"/>
          </p:nvPr>
        </p:nvSpPr>
        <p:spPr/>
        <p:txBody>
          <a:bodyPr/>
          <a:lstStyle/>
          <a:p>
            <a:fld id="{E858C784-99DD-495C-A22E-B5716C9B8165}" type="slidenum">
              <a:rPr lang="en-US" smtClean="0"/>
              <a:t>1</a:t>
            </a:fld>
            <a:endParaRPr lang="en-US" dirty="0"/>
          </a:p>
        </p:txBody>
      </p:sp>
    </p:spTree>
    <p:extLst>
      <p:ext uri="{BB962C8B-B14F-4D97-AF65-F5344CB8AC3E}">
        <p14:creationId xmlns:p14="http://schemas.microsoft.com/office/powerpoint/2010/main" val="109103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CCED-DBA1-30B9-6EA2-2B3ECA8B087B}"/>
              </a:ext>
            </a:extLst>
          </p:cNvPr>
          <p:cNvSpPr>
            <a:spLocks noGrp="1"/>
          </p:cNvSpPr>
          <p:nvPr>
            <p:ph type="title"/>
          </p:nvPr>
        </p:nvSpPr>
        <p:spPr/>
        <p:txBody>
          <a:bodyPr/>
          <a:lstStyle/>
          <a:p>
            <a:r>
              <a:rPr lang="en-US" dirty="0"/>
              <a:t>Does it meet a national objective?</a:t>
            </a:r>
          </a:p>
        </p:txBody>
      </p:sp>
      <p:sp>
        <p:nvSpPr>
          <p:cNvPr id="3" name="Content Placeholder 2">
            <a:extLst>
              <a:ext uri="{FF2B5EF4-FFF2-40B4-BE49-F238E27FC236}">
                <a16:creationId xmlns:a16="http://schemas.microsoft.com/office/drawing/2014/main" id="{527AF3EF-1D9F-541E-BBAF-3102B4D70038}"/>
              </a:ext>
            </a:extLst>
          </p:cNvPr>
          <p:cNvSpPr>
            <a:spLocks noGrp="1"/>
          </p:cNvSpPr>
          <p:nvPr>
            <p:ph idx="1"/>
          </p:nvPr>
        </p:nvSpPr>
        <p:spPr>
          <a:xfrm>
            <a:off x="1154954" y="2433711"/>
            <a:ext cx="6172571" cy="4206240"/>
          </a:xfrm>
        </p:spPr>
        <p:txBody>
          <a:bodyPr/>
          <a:lstStyle/>
          <a:p>
            <a:r>
              <a:rPr lang="en-US" dirty="0"/>
              <a:t>HUD provides a guide with examples:</a:t>
            </a:r>
          </a:p>
          <a:p>
            <a:pPr lvl="1"/>
            <a:r>
              <a:rPr lang="en-US" dirty="0"/>
              <a:t>Guide to National Objectives and Eligible Activities for Entitlement Communities</a:t>
            </a:r>
          </a:p>
          <a:p>
            <a:pPr lvl="1"/>
            <a:r>
              <a:rPr lang="en-US" dirty="0">
                <a:hlinkClick r:id="rId2"/>
              </a:rPr>
              <a:t>https://files.hudexchange.info/resources/documents/CDBG_Guide_National_Objectives_Eligible_Activities.pdf</a:t>
            </a:r>
            <a:r>
              <a:rPr lang="en-US" dirty="0"/>
              <a:t> </a:t>
            </a:r>
          </a:p>
          <a:p>
            <a:pPr lvl="1"/>
            <a:endParaRPr lang="en-US" dirty="0"/>
          </a:p>
          <a:p>
            <a:pPr lvl="1"/>
            <a:r>
              <a:rPr lang="en-US" dirty="0"/>
              <a:t>Lays out six step process for determining eligibility. </a:t>
            </a:r>
          </a:p>
        </p:txBody>
      </p:sp>
      <p:sp>
        <p:nvSpPr>
          <p:cNvPr id="4" name="Slide Number Placeholder 3">
            <a:extLst>
              <a:ext uri="{FF2B5EF4-FFF2-40B4-BE49-F238E27FC236}">
                <a16:creationId xmlns:a16="http://schemas.microsoft.com/office/drawing/2014/main" id="{DBDE5126-9A64-1792-66D4-54743A2CFE3A}"/>
              </a:ext>
            </a:extLst>
          </p:cNvPr>
          <p:cNvSpPr>
            <a:spLocks noGrp="1"/>
          </p:cNvSpPr>
          <p:nvPr>
            <p:ph type="sldNum" sz="quarter" idx="12"/>
          </p:nvPr>
        </p:nvSpPr>
        <p:spPr/>
        <p:txBody>
          <a:bodyPr/>
          <a:lstStyle/>
          <a:p>
            <a:fld id="{E858C784-99DD-495C-A22E-B5716C9B8165}" type="slidenum">
              <a:rPr lang="en-US" smtClean="0"/>
              <a:t>10</a:t>
            </a:fld>
            <a:endParaRPr lang="en-US" dirty="0"/>
          </a:p>
        </p:txBody>
      </p:sp>
      <p:pic>
        <p:nvPicPr>
          <p:cNvPr id="6" name="Picture 5" descr="Diagram&#10;&#10;AI-generated content may be incorrect.">
            <a:extLst>
              <a:ext uri="{FF2B5EF4-FFF2-40B4-BE49-F238E27FC236}">
                <a16:creationId xmlns:a16="http://schemas.microsoft.com/office/drawing/2014/main" id="{21B459AF-272B-6992-CE21-AE024C4F6B0C}"/>
              </a:ext>
            </a:extLst>
          </p:cNvPr>
          <p:cNvPicPr>
            <a:picLocks noChangeAspect="1"/>
          </p:cNvPicPr>
          <p:nvPr/>
        </p:nvPicPr>
        <p:blipFill>
          <a:blip r:embed="rId3"/>
          <a:stretch>
            <a:fillRect/>
          </a:stretch>
        </p:blipFill>
        <p:spPr>
          <a:xfrm>
            <a:off x="7709023" y="1775020"/>
            <a:ext cx="4282811" cy="5082980"/>
          </a:xfrm>
          <a:prstGeom prst="rect">
            <a:avLst/>
          </a:prstGeom>
        </p:spPr>
      </p:pic>
    </p:spTree>
    <p:extLst>
      <p:ext uri="{BB962C8B-B14F-4D97-AF65-F5344CB8AC3E}">
        <p14:creationId xmlns:p14="http://schemas.microsoft.com/office/powerpoint/2010/main" val="30628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465B-85DE-C14C-B8D0-8B04DAF68EE3}"/>
              </a:ext>
            </a:extLst>
          </p:cNvPr>
          <p:cNvSpPr>
            <a:spLocks noGrp="1"/>
          </p:cNvSpPr>
          <p:nvPr>
            <p:ph type="title"/>
          </p:nvPr>
        </p:nvSpPr>
        <p:spPr/>
        <p:txBody>
          <a:bodyPr/>
          <a:lstStyle/>
          <a:p>
            <a:r>
              <a:rPr lang="en-US" dirty="0"/>
              <a:t>Don’t forget about IDIS!</a:t>
            </a:r>
          </a:p>
        </p:txBody>
      </p:sp>
      <p:sp>
        <p:nvSpPr>
          <p:cNvPr id="3" name="Content Placeholder 2">
            <a:extLst>
              <a:ext uri="{FF2B5EF4-FFF2-40B4-BE49-F238E27FC236}">
                <a16:creationId xmlns:a16="http://schemas.microsoft.com/office/drawing/2014/main" id="{76BBD7F1-9CC3-FF65-5399-6EBA1920291B}"/>
              </a:ext>
            </a:extLst>
          </p:cNvPr>
          <p:cNvSpPr>
            <a:spLocks noGrp="1"/>
          </p:cNvSpPr>
          <p:nvPr>
            <p:ph idx="1"/>
          </p:nvPr>
        </p:nvSpPr>
        <p:spPr/>
        <p:txBody>
          <a:bodyPr/>
          <a:lstStyle/>
          <a:p>
            <a:r>
              <a:rPr lang="en-US" dirty="0"/>
              <a:t>All activities will eventually be entered in IDIS</a:t>
            </a:r>
          </a:p>
          <a:p>
            <a:r>
              <a:rPr lang="en-US" dirty="0"/>
              <a:t>Their characteristics will need to “fit” withing the IDIS matrix codes and accomplishment types.</a:t>
            </a:r>
          </a:p>
          <a:p>
            <a:r>
              <a:rPr lang="en-US" dirty="0"/>
              <a:t>IDIS matrix codes and accomplishment types can be used to help determine if an activity meets a national objective!</a:t>
            </a:r>
          </a:p>
          <a:p>
            <a:r>
              <a:rPr lang="en-US" dirty="0"/>
              <a:t>HUD provides guides to help tie matrix codes, accomplishment types, and national objectives together:</a:t>
            </a:r>
          </a:p>
        </p:txBody>
      </p:sp>
      <p:sp>
        <p:nvSpPr>
          <p:cNvPr id="4" name="Slide Number Placeholder 3">
            <a:extLst>
              <a:ext uri="{FF2B5EF4-FFF2-40B4-BE49-F238E27FC236}">
                <a16:creationId xmlns:a16="http://schemas.microsoft.com/office/drawing/2014/main" id="{F848DF5B-AFC9-5279-0EE9-0FAAA3E08279}"/>
              </a:ext>
            </a:extLst>
          </p:cNvPr>
          <p:cNvSpPr>
            <a:spLocks noGrp="1"/>
          </p:cNvSpPr>
          <p:nvPr>
            <p:ph type="sldNum" sz="quarter" idx="12"/>
          </p:nvPr>
        </p:nvSpPr>
        <p:spPr/>
        <p:txBody>
          <a:bodyPr/>
          <a:lstStyle/>
          <a:p>
            <a:fld id="{E858C784-99DD-495C-A22E-B5716C9B8165}" type="slidenum">
              <a:rPr lang="en-US" smtClean="0"/>
              <a:t>11</a:t>
            </a:fld>
            <a:endParaRPr lang="en-US" dirty="0"/>
          </a:p>
        </p:txBody>
      </p:sp>
    </p:spTree>
    <p:extLst>
      <p:ext uri="{BB962C8B-B14F-4D97-AF65-F5344CB8AC3E}">
        <p14:creationId xmlns:p14="http://schemas.microsoft.com/office/powerpoint/2010/main" val="172491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24DFF-4D6E-4729-E419-BFE0AE46E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F5C7-0AFB-F1C9-4138-969438A676EE}"/>
              </a:ext>
            </a:extLst>
          </p:cNvPr>
          <p:cNvSpPr>
            <a:spLocks noGrp="1"/>
          </p:cNvSpPr>
          <p:nvPr>
            <p:ph type="title"/>
          </p:nvPr>
        </p:nvSpPr>
        <p:spPr/>
        <p:txBody>
          <a:bodyPr/>
          <a:lstStyle/>
          <a:p>
            <a:r>
              <a:rPr lang="en-US" dirty="0"/>
              <a:t>Key Reference Links</a:t>
            </a:r>
          </a:p>
        </p:txBody>
      </p:sp>
      <p:sp>
        <p:nvSpPr>
          <p:cNvPr id="3" name="Text Placeholder 2">
            <a:extLst>
              <a:ext uri="{FF2B5EF4-FFF2-40B4-BE49-F238E27FC236}">
                <a16:creationId xmlns:a16="http://schemas.microsoft.com/office/drawing/2014/main" id="{FB131650-56CC-85E0-7A61-77420B29B0F5}"/>
              </a:ext>
            </a:extLst>
          </p:cNvPr>
          <p:cNvSpPr>
            <a:spLocks noGrp="1"/>
          </p:cNvSpPr>
          <p:nvPr>
            <p:ph type="body" idx="1"/>
          </p:nvPr>
        </p:nvSpPr>
        <p:spPr/>
        <p:txBody>
          <a:bodyPr>
            <a:normAutofit fontScale="92500" lnSpcReduction="10000"/>
          </a:bodyPr>
          <a:lstStyle/>
          <a:p>
            <a:r>
              <a:rPr lang="en-US" dirty="0"/>
              <a:t>Appendix A - Matrix Code Definitions: </a:t>
            </a:r>
            <a:r>
              <a:rPr lang="en-US" dirty="0">
                <a:hlinkClick r:id="rId2"/>
              </a:rPr>
              <a:t>https://files.hudexchange.info/resources/documents/Matrix-Code-Definitions.pdf</a:t>
            </a:r>
            <a:endParaRPr lang="en-US" dirty="0"/>
          </a:p>
          <a:p>
            <a:r>
              <a:rPr lang="en-US" dirty="0"/>
              <a:t>Appendix B - National Objective Code Descriptions: </a:t>
            </a:r>
            <a:r>
              <a:rPr lang="en-US" dirty="0">
                <a:hlinkClick r:id="rId3"/>
              </a:rPr>
              <a:t>https://files.hudexchange.info/resources/documents/National-Objective-Code-Descriptions.pdf</a:t>
            </a:r>
            <a:endParaRPr lang="en-US" dirty="0"/>
          </a:p>
          <a:p>
            <a:r>
              <a:rPr lang="en-US" dirty="0"/>
              <a:t>Appendix C - Combination Reference: </a:t>
            </a:r>
            <a:r>
              <a:rPr lang="en-US" dirty="0">
                <a:hlinkClick r:id="rId4"/>
              </a:rPr>
              <a:t>https://files.hudexchange.info/resources/documents/Matrix-Code-National-Objective-Accomplishment-Type-Combinations-Table.pdf</a:t>
            </a:r>
            <a:endParaRPr lang="en-US" dirty="0"/>
          </a:p>
          <a:p>
            <a:r>
              <a:rPr lang="en-US" dirty="0"/>
              <a:t>Quick Reference Table: </a:t>
            </a:r>
            <a:r>
              <a:rPr lang="en-US" dirty="0">
                <a:hlinkClick r:id="rId5"/>
              </a:rPr>
              <a:t>https://files.hudexchange.info/resources/documents/Matrix-Code-National-Objective-Table.pdf</a:t>
            </a:r>
            <a:endParaRPr lang="en-US" dirty="0"/>
          </a:p>
        </p:txBody>
      </p:sp>
      <p:sp>
        <p:nvSpPr>
          <p:cNvPr id="4" name="Slide Number Placeholder 3">
            <a:extLst>
              <a:ext uri="{FF2B5EF4-FFF2-40B4-BE49-F238E27FC236}">
                <a16:creationId xmlns:a16="http://schemas.microsoft.com/office/drawing/2014/main" id="{2AE66567-8D3C-FD9E-A4F7-67671ADFEAE9}"/>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DA1A45-BFB8-4EF2-909C-E62A3DFC5D78}"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1575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59E98-696F-5300-38C2-17682FE2E5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C90FC-9DE7-97AB-70EC-7966CA3B7A6B}"/>
              </a:ext>
            </a:extLst>
          </p:cNvPr>
          <p:cNvSpPr>
            <a:spLocks noGrp="1"/>
          </p:cNvSpPr>
          <p:nvPr>
            <p:ph type="title"/>
          </p:nvPr>
        </p:nvSpPr>
        <p:spPr/>
        <p:txBody>
          <a:bodyPr/>
          <a:lstStyle/>
          <a:p>
            <a:r>
              <a:rPr lang="en-US" dirty="0"/>
              <a:t>Example</a:t>
            </a:r>
          </a:p>
        </p:txBody>
      </p:sp>
      <p:sp>
        <p:nvSpPr>
          <p:cNvPr id="3" name="Text Placeholder 2">
            <a:extLst>
              <a:ext uri="{FF2B5EF4-FFF2-40B4-BE49-F238E27FC236}">
                <a16:creationId xmlns:a16="http://schemas.microsoft.com/office/drawing/2014/main" id="{7DE6F268-6D55-3DAC-E8EF-F250FBAC05A4}"/>
              </a:ext>
            </a:extLst>
          </p:cNvPr>
          <p:cNvSpPr>
            <a:spLocks noGrp="1"/>
          </p:cNvSpPr>
          <p:nvPr>
            <p:ph type="body" idx="1"/>
          </p:nvPr>
        </p:nvSpPr>
        <p:spPr/>
        <p:txBody>
          <a:bodyPr>
            <a:normAutofit fontScale="92500" lnSpcReduction="10000"/>
          </a:bodyPr>
          <a:lstStyle/>
          <a:p>
            <a:r>
              <a:rPr lang="en-US" dirty="0"/>
              <a:t>Often, a request to determine eligibility starts with a very specific request</a:t>
            </a:r>
          </a:p>
          <a:p>
            <a:r>
              <a:rPr lang="en-US" dirty="0"/>
              <a:t>For example, sometimes an elected official will request that a specific property be demolished.</a:t>
            </a:r>
          </a:p>
          <a:p>
            <a:r>
              <a:rPr lang="en-US" dirty="0"/>
              <a:t>Let’s use HUD tolls to work backwards from a very specific request (demolish a single property) to the general concept of national objective.</a:t>
            </a:r>
          </a:p>
          <a:p>
            <a:r>
              <a:rPr lang="en-US" dirty="0"/>
              <a:t>Remember, an activity is only eligible if it:</a:t>
            </a:r>
          </a:p>
          <a:p>
            <a:pPr lvl="1"/>
            <a:r>
              <a:rPr lang="en-US" dirty="0"/>
              <a:t>Meets a national objective</a:t>
            </a:r>
          </a:p>
          <a:p>
            <a:pPr lvl="1"/>
            <a:r>
              <a:rPr lang="en-US" dirty="0"/>
              <a:t>Is an eligible activity</a:t>
            </a:r>
          </a:p>
          <a:p>
            <a:pPr lvl="1"/>
            <a:r>
              <a:rPr lang="en-US" dirty="0"/>
              <a:t>With eligible costs</a:t>
            </a:r>
          </a:p>
          <a:p>
            <a:pPr lvl="1"/>
            <a:r>
              <a:rPr lang="en-US" dirty="0"/>
              <a:t>For an eligible beneficiary</a:t>
            </a:r>
          </a:p>
        </p:txBody>
      </p:sp>
      <p:sp>
        <p:nvSpPr>
          <p:cNvPr id="4" name="Slide Number Placeholder 3">
            <a:extLst>
              <a:ext uri="{FF2B5EF4-FFF2-40B4-BE49-F238E27FC236}">
                <a16:creationId xmlns:a16="http://schemas.microsoft.com/office/drawing/2014/main" id="{006028FE-D574-DFA2-3CC1-CBA501D6A7F6}"/>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DA1A45-BFB8-4EF2-909C-E62A3DFC5D78}"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76525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7004F-3249-43A7-E818-6A09E0634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F9FA7F-53AF-1074-D5E6-5771CA0E6265}"/>
              </a:ext>
            </a:extLst>
          </p:cNvPr>
          <p:cNvSpPr>
            <a:spLocks noGrp="1"/>
          </p:cNvSpPr>
          <p:nvPr>
            <p:ph type="title"/>
          </p:nvPr>
        </p:nvSpPr>
        <p:spPr/>
        <p:txBody>
          <a:bodyPr/>
          <a:lstStyle/>
          <a:p>
            <a:r>
              <a:rPr lang="en-US" dirty="0"/>
              <a:t>Demolition Example (Appendix A)</a:t>
            </a:r>
          </a:p>
        </p:txBody>
      </p:sp>
      <p:sp>
        <p:nvSpPr>
          <p:cNvPr id="3" name="Text Placeholder 2">
            <a:extLst>
              <a:ext uri="{FF2B5EF4-FFF2-40B4-BE49-F238E27FC236}">
                <a16:creationId xmlns:a16="http://schemas.microsoft.com/office/drawing/2014/main" id="{F484A9C7-8C17-7C43-D31B-D181C0F4C5FD}"/>
              </a:ext>
            </a:extLst>
          </p:cNvPr>
          <p:cNvSpPr>
            <a:spLocks noGrp="1"/>
          </p:cNvSpPr>
          <p:nvPr>
            <p:ph type="body" idx="1"/>
          </p:nvPr>
        </p:nvSpPr>
        <p:spPr/>
        <p:txBody>
          <a:bodyPr/>
          <a:lstStyle/>
          <a:p>
            <a:r>
              <a:rPr lang="en-US" dirty="0"/>
              <a:t>Start with Appendix A to find a Matrix Code that seems to fit.</a:t>
            </a:r>
          </a:p>
        </p:txBody>
      </p:sp>
      <p:sp>
        <p:nvSpPr>
          <p:cNvPr id="6" name="Slide Number Placeholder 5">
            <a:extLst>
              <a:ext uri="{FF2B5EF4-FFF2-40B4-BE49-F238E27FC236}">
                <a16:creationId xmlns:a16="http://schemas.microsoft.com/office/drawing/2014/main" id="{5CCFEAA7-C4B9-46BA-25F9-14E0A6C764C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DA1A45-BFB8-4EF2-909C-E62A3DFC5D78}"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9" name="Group 8">
            <a:extLst>
              <a:ext uri="{FF2B5EF4-FFF2-40B4-BE49-F238E27FC236}">
                <a16:creationId xmlns:a16="http://schemas.microsoft.com/office/drawing/2014/main" id="{B70FB15F-CEC1-0004-337A-8C47E35126A9}"/>
              </a:ext>
            </a:extLst>
          </p:cNvPr>
          <p:cNvGrpSpPr/>
          <p:nvPr/>
        </p:nvGrpSpPr>
        <p:grpSpPr>
          <a:xfrm>
            <a:off x="1029856" y="2708531"/>
            <a:ext cx="9453417" cy="5276305"/>
            <a:chOff x="1122219" y="1581695"/>
            <a:chExt cx="9453417" cy="5276305"/>
          </a:xfrm>
        </p:grpSpPr>
        <p:pic>
          <p:nvPicPr>
            <p:cNvPr id="4" name="Picture 3">
              <a:extLst>
                <a:ext uri="{FF2B5EF4-FFF2-40B4-BE49-F238E27FC236}">
                  <a16:creationId xmlns:a16="http://schemas.microsoft.com/office/drawing/2014/main" id="{044A3045-0A2E-B2AF-B3BB-D59A52747D9D}"/>
                </a:ext>
              </a:extLst>
            </p:cNvPr>
            <p:cNvPicPr>
              <a:picLocks noChangeAspect="1"/>
            </p:cNvPicPr>
            <p:nvPr/>
          </p:nvPicPr>
          <p:blipFill rotWithShape="1">
            <a:blip r:embed="rId2"/>
            <a:srcRect l="28052" t="25643" r="29142" b="28316"/>
            <a:stretch/>
          </p:blipFill>
          <p:spPr>
            <a:xfrm>
              <a:off x="1320800" y="1581695"/>
              <a:ext cx="9144000" cy="5276305"/>
            </a:xfrm>
            <a:prstGeom prst="rect">
              <a:avLst/>
            </a:prstGeom>
          </p:spPr>
        </p:pic>
        <p:sp>
          <p:nvSpPr>
            <p:cNvPr id="5" name="Rectangle 4">
              <a:extLst>
                <a:ext uri="{FF2B5EF4-FFF2-40B4-BE49-F238E27FC236}">
                  <a16:creationId xmlns:a16="http://schemas.microsoft.com/office/drawing/2014/main" id="{89B911F7-D04E-0EE1-DFF3-13736A804ACA}"/>
                </a:ext>
              </a:extLst>
            </p:cNvPr>
            <p:cNvSpPr/>
            <p:nvPr/>
          </p:nvSpPr>
          <p:spPr>
            <a:xfrm>
              <a:off x="1122219" y="4001294"/>
              <a:ext cx="9453417" cy="1371600"/>
            </a:xfrm>
            <a:prstGeom prst="rect">
              <a:avLst/>
            </a:prstGeom>
            <a:noFill/>
            <a:ln w="76200">
              <a:solidFill>
                <a:srgbClr val="B10D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56923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19E7F-ACFD-FF09-9F0A-0938071EE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85060-309D-5C30-6FF7-51DF8A2C9B09}"/>
              </a:ext>
            </a:extLst>
          </p:cNvPr>
          <p:cNvSpPr>
            <a:spLocks noGrp="1"/>
          </p:cNvSpPr>
          <p:nvPr>
            <p:ph type="title"/>
          </p:nvPr>
        </p:nvSpPr>
        <p:spPr/>
        <p:txBody>
          <a:bodyPr/>
          <a:lstStyle/>
          <a:p>
            <a:r>
              <a:rPr lang="en-US" dirty="0"/>
              <a:t>Demolition Example (Appendix C)</a:t>
            </a:r>
          </a:p>
        </p:txBody>
      </p:sp>
      <p:sp>
        <p:nvSpPr>
          <p:cNvPr id="3" name="Text Placeholder 2">
            <a:extLst>
              <a:ext uri="{FF2B5EF4-FFF2-40B4-BE49-F238E27FC236}">
                <a16:creationId xmlns:a16="http://schemas.microsoft.com/office/drawing/2014/main" id="{578C192C-5BC4-D183-BD34-AE8012214339}"/>
              </a:ext>
            </a:extLst>
          </p:cNvPr>
          <p:cNvSpPr>
            <a:spLocks noGrp="1"/>
          </p:cNvSpPr>
          <p:nvPr>
            <p:ph type="body" idx="1"/>
          </p:nvPr>
        </p:nvSpPr>
        <p:spPr/>
        <p:txBody>
          <a:bodyPr/>
          <a:lstStyle/>
          <a:p>
            <a:r>
              <a:rPr lang="en-US" dirty="0"/>
              <a:t>Look to Appendix C to see which National Objectives &amp; accomplishment types you could use</a:t>
            </a:r>
          </a:p>
        </p:txBody>
      </p:sp>
      <p:sp>
        <p:nvSpPr>
          <p:cNvPr id="6" name="Slide Number Placeholder 5">
            <a:extLst>
              <a:ext uri="{FF2B5EF4-FFF2-40B4-BE49-F238E27FC236}">
                <a16:creationId xmlns:a16="http://schemas.microsoft.com/office/drawing/2014/main" id="{8FA6F641-0562-651A-D15F-1910BCFF158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DA1A45-BFB8-4EF2-909C-E62A3DFC5D78}"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7" name="Group 6">
            <a:extLst>
              <a:ext uri="{FF2B5EF4-FFF2-40B4-BE49-F238E27FC236}">
                <a16:creationId xmlns:a16="http://schemas.microsoft.com/office/drawing/2014/main" id="{DA917F8D-C223-1253-BE31-D72A19A27881}"/>
              </a:ext>
            </a:extLst>
          </p:cNvPr>
          <p:cNvGrpSpPr/>
          <p:nvPr/>
        </p:nvGrpSpPr>
        <p:grpSpPr>
          <a:xfrm>
            <a:off x="1524000" y="2632798"/>
            <a:ext cx="9144000" cy="4850780"/>
            <a:chOff x="1524000" y="1690688"/>
            <a:chExt cx="9144000" cy="4850780"/>
          </a:xfrm>
        </p:grpSpPr>
        <p:pic>
          <p:nvPicPr>
            <p:cNvPr id="4" name="Picture 3">
              <a:extLst>
                <a:ext uri="{FF2B5EF4-FFF2-40B4-BE49-F238E27FC236}">
                  <a16:creationId xmlns:a16="http://schemas.microsoft.com/office/drawing/2014/main" id="{99B9A731-670C-0BDB-DCA2-BE5C1A804212}"/>
                </a:ext>
              </a:extLst>
            </p:cNvPr>
            <p:cNvPicPr>
              <a:picLocks noChangeAspect="1"/>
            </p:cNvPicPr>
            <p:nvPr/>
          </p:nvPicPr>
          <p:blipFill rotWithShape="1">
            <a:blip r:embed="rId3"/>
            <a:srcRect l="28386" t="22452" r="28906" b="35315"/>
            <a:stretch/>
          </p:blipFill>
          <p:spPr>
            <a:xfrm>
              <a:off x="1524000" y="1690688"/>
              <a:ext cx="9144000" cy="4850780"/>
            </a:xfrm>
            <a:prstGeom prst="rect">
              <a:avLst/>
            </a:prstGeom>
          </p:spPr>
        </p:pic>
        <p:sp>
          <p:nvSpPr>
            <p:cNvPr id="5" name="Rectangle 4">
              <a:extLst>
                <a:ext uri="{FF2B5EF4-FFF2-40B4-BE49-F238E27FC236}">
                  <a16:creationId xmlns:a16="http://schemas.microsoft.com/office/drawing/2014/main" id="{4F6D2DA6-F6BF-5C16-5E4F-59EF58EA7F7B}"/>
                </a:ext>
              </a:extLst>
            </p:cNvPr>
            <p:cNvSpPr/>
            <p:nvPr/>
          </p:nvSpPr>
          <p:spPr>
            <a:xfrm>
              <a:off x="1524000" y="3315855"/>
              <a:ext cx="9144000" cy="1948872"/>
            </a:xfrm>
            <a:prstGeom prst="rect">
              <a:avLst/>
            </a:prstGeom>
            <a:noFill/>
            <a:ln w="76200">
              <a:solidFill>
                <a:srgbClr val="B10D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Tree>
    <p:extLst>
      <p:ext uri="{BB962C8B-B14F-4D97-AF65-F5344CB8AC3E}">
        <p14:creationId xmlns:p14="http://schemas.microsoft.com/office/powerpoint/2010/main" val="140830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2AA62-8AF6-D1D2-C246-4FE3CBB04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8B78E-8937-E92A-0921-EC192480A58D}"/>
              </a:ext>
            </a:extLst>
          </p:cNvPr>
          <p:cNvSpPr>
            <a:spLocks noGrp="1"/>
          </p:cNvSpPr>
          <p:nvPr>
            <p:ph type="title"/>
          </p:nvPr>
        </p:nvSpPr>
        <p:spPr/>
        <p:txBody>
          <a:bodyPr/>
          <a:lstStyle/>
          <a:p>
            <a:r>
              <a:rPr lang="en-US" dirty="0"/>
              <a:t>Demolition Example</a:t>
            </a:r>
            <a:br>
              <a:rPr lang="en-US" dirty="0"/>
            </a:br>
            <a:r>
              <a:rPr lang="en-US" dirty="0"/>
              <a:t>Appendix B</a:t>
            </a:r>
          </a:p>
        </p:txBody>
      </p:sp>
      <p:sp>
        <p:nvSpPr>
          <p:cNvPr id="3" name="Text Placeholder 2">
            <a:extLst>
              <a:ext uri="{FF2B5EF4-FFF2-40B4-BE49-F238E27FC236}">
                <a16:creationId xmlns:a16="http://schemas.microsoft.com/office/drawing/2014/main" id="{6B0DA4AC-1381-0E1A-AE5F-F59E0AE876B2}"/>
              </a:ext>
            </a:extLst>
          </p:cNvPr>
          <p:cNvSpPr>
            <a:spLocks noGrp="1"/>
          </p:cNvSpPr>
          <p:nvPr>
            <p:ph type="body" idx="1"/>
          </p:nvPr>
        </p:nvSpPr>
        <p:spPr>
          <a:xfrm>
            <a:off x="1329369" y="1809866"/>
            <a:ext cx="9784080" cy="4206240"/>
          </a:xfrm>
        </p:spPr>
        <p:txBody>
          <a:bodyPr/>
          <a:lstStyle/>
          <a:p>
            <a:endParaRPr lang="en-US" dirty="0"/>
          </a:p>
        </p:txBody>
      </p:sp>
      <p:sp>
        <p:nvSpPr>
          <p:cNvPr id="14" name="Slide Number Placeholder 13">
            <a:extLst>
              <a:ext uri="{FF2B5EF4-FFF2-40B4-BE49-F238E27FC236}">
                <a16:creationId xmlns:a16="http://schemas.microsoft.com/office/drawing/2014/main" id="{4CB197DD-6229-B383-47DB-0D26F98C23C1}"/>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DA1A45-BFB8-4EF2-909C-E62A3DFC5D78}"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5" name="Group 14">
            <a:extLst>
              <a:ext uri="{FF2B5EF4-FFF2-40B4-BE49-F238E27FC236}">
                <a16:creationId xmlns:a16="http://schemas.microsoft.com/office/drawing/2014/main" id="{D768C060-121F-0FC7-A703-E87677BE48C0}"/>
              </a:ext>
            </a:extLst>
          </p:cNvPr>
          <p:cNvGrpSpPr>
            <a:grpSpLocks noChangeAspect="1"/>
          </p:cNvGrpSpPr>
          <p:nvPr/>
        </p:nvGrpSpPr>
        <p:grpSpPr>
          <a:xfrm>
            <a:off x="5920451" y="284176"/>
            <a:ext cx="6339786" cy="6400800"/>
            <a:chOff x="288414" y="1254125"/>
            <a:chExt cx="5058158" cy="5106838"/>
          </a:xfrm>
          <a:solidFill>
            <a:srgbClr val="FFC000"/>
          </a:solidFill>
        </p:grpSpPr>
        <p:pic>
          <p:nvPicPr>
            <p:cNvPr id="4" name="Picture 3">
              <a:extLst>
                <a:ext uri="{FF2B5EF4-FFF2-40B4-BE49-F238E27FC236}">
                  <a16:creationId xmlns:a16="http://schemas.microsoft.com/office/drawing/2014/main" id="{0468E61F-FCB0-BB11-6681-6270DE1FD2EF}"/>
                </a:ext>
              </a:extLst>
            </p:cNvPr>
            <p:cNvPicPr>
              <a:picLocks noChangeAspect="1"/>
            </p:cNvPicPr>
            <p:nvPr/>
          </p:nvPicPr>
          <p:blipFill rotWithShape="1">
            <a:blip r:embed="rId2"/>
            <a:srcRect l="32813" t="21845" r="32682" b="6310"/>
            <a:stretch/>
          </p:blipFill>
          <p:spPr>
            <a:xfrm>
              <a:off x="288414" y="1254125"/>
              <a:ext cx="4572000" cy="5106838"/>
            </a:xfrm>
            <a:prstGeom prst="rect">
              <a:avLst/>
            </a:prstGeom>
            <a:grpFill/>
            <a:ln>
              <a:noFill/>
            </a:ln>
          </p:spPr>
        </p:pic>
        <p:sp>
          <p:nvSpPr>
            <p:cNvPr id="6" name="Left Arrow 5">
              <a:extLst>
                <a:ext uri="{FF2B5EF4-FFF2-40B4-BE49-F238E27FC236}">
                  <a16:creationId xmlns:a16="http://schemas.microsoft.com/office/drawing/2014/main" id="{B7D7DA2C-3AE8-8ADB-8012-B4A9A7F0546B}"/>
                </a:ext>
              </a:extLst>
            </p:cNvPr>
            <p:cNvSpPr>
              <a:spLocks noChangeAspect="1"/>
            </p:cNvSpPr>
            <p:nvPr/>
          </p:nvSpPr>
          <p:spPr>
            <a:xfrm>
              <a:off x="4827077" y="1690688"/>
              <a:ext cx="489204" cy="242316"/>
            </a:xfrm>
            <a:prstGeom prst="leftArrow">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8" name="Left Arrow 7">
              <a:extLst>
                <a:ext uri="{FF2B5EF4-FFF2-40B4-BE49-F238E27FC236}">
                  <a16:creationId xmlns:a16="http://schemas.microsoft.com/office/drawing/2014/main" id="{918F68F7-8E63-BAD6-6F71-568C55F56B8B}"/>
                </a:ext>
              </a:extLst>
            </p:cNvPr>
            <p:cNvSpPr>
              <a:spLocks noChangeAspect="1"/>
            </p:cNvSpPr>
            <p:nvPr/>
          </p:nvSpPr>
          <p:spPr>
            <a:xfrm>
              <a:off x="4857368" y="3846842"/>
              <a:ext cx="489204" cy="242316"/>
            </a:xfrm>
            <a:prstGeom prst="leftArrow">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Left Arrow 9">
              <a:extLst>
                <a:ext uri="{FF2B5EF4-FFF2-40B4-BE49-F238E27FC236}">
                  <a16:creationId xmlns:a16="http://schemas.microsoft.com/office/drawing/2014/main" id="{368DE28A-FD78-9E04-5FFC-A9AAA0097B0A}"/>
                </a:ext>
              </a:extLst>
            </p:cNvPr>
            <p:cNvSpPr>
              <a:spLocks noChangeAspect="1"/>
            </p:cNvSpPr>
            <p:nvPr/>
          </p:nvSpPr>
          <p:spPr>
            <a:xfrm>
              <a:off x="4857368" y="5842417"/>
              <a:ext cx="489204" cy="242316"/>
            </a:xfrm>
            <a:prstGeom prst="leftArrow">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grpSp>
        <p:nvGrpSpPr>
          <p:cNvPr id="16" name="Group 15">
            <a:extLst>
              <a:ext uri="{FF2B5EF4-FFF2-40B4-BE49-F238E27FC236}">
                <a16:creationId xmlns:a16="http://schemas.microsoft.com/office/drawing/2014/main" id="{4CF46BB7-3E3E-726B-3754-1A114CE455EC}"/>
              </a:ext>
            </a:extLst>
          </p:cNvPr>
          <p:cNvGrpSpPr/>
          <p:nvPr/>
        </p:nvGrpSpPr>
        <p:grpSpPr>
          <a:xfrm>
            <a:off x="85092" y="3811793"/>
            <a:ext cx="5486400" cy="2534749"/>
            <a:chOff x="6254496" y="4426527"/>
            <a:chExt cx="5061204" cy="2534749"/>
          </a:xfrm>
        </p:grpSpPr>
        <p:pic>
          <p:nvPicPr>
            <p:cNvPr id="5" name="Picture 4">
              <a:extLst>
                <a:ext uri="{FF2B5EF4-FFF2-40B4-BE49-F238E27FC236}">
                  <a16:creationId xmlns:a16="http://schemas.microsoft.com/office/drawing/2014/main" id="{CAA6EA2E-7623-0C56-EB9B-443B83E556D2}"/>
                </a:ext>
              </a:extLst>
            </p:cNvPr>
            <p:cNvPicPr>
              <a:picLocks noChangeAspect="1"/>
            </p:cNvPicPr>
            <p:nvPr/>
          </p:nvPicPr>
          <p:blipFill rotWithShape="1">
            <a:blip r:embed="rId3"/>
            <a:srcRect l="32682" t="61644" r="32552" b="2427"/>
            <a:stretch/>
          </p:blipFill>
          <p:spPr>
            <a:xfrm>
              <a:off x="6743700" y="4426527"/>
              <a:ext cx="4572000" cy="2534749"/>
            </a:xfrm>
            <a:prstGeom prst="rect">
              <a:avLst/>
            </a:prstGeom>
          </p:spPr>
        </p:pic>
        <p:sp>
          <p:nvSpPr>
            <p:cNvPr id="7" name="Left Arrow 6">
              <a:extLst>
                <a:ext uri="{FF2B5EF4-FFF2-40B4-BE49-F238E27FC236}">
                  <a16:creationId xmlns:a16="http://schemas.microsoft.com/office/drawing/2014/main" id="{D8758DBB-092C-634E-584C-E596035005E4}"/>
                </a:ext>
              </a:extLst>
            </p:cNvPr>
            <p:cNvSpPr>
              <a:spLocks noChangeAspect="1"/>
            </p:cNvSpPr>
            <p:nvPr/>
          </p:nvSpPr>
          <p:spPr>
            <a:xfrm flipH="1">
              <a:off x="6254496" y="5773790"/>
              <a:ext cx="489204" cy="242316"/>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9" name="Left Arrow 8">
              <a:extLst>
                <a:ext uri="{FF2B5EF4-FFF2-40B4-BE49-F238E27FC236}">
                  <a16:creationId xmlns:a16="http://schemas.microsoft.com/office/drawing/2014/main" id="{A152ECA3-688D-C42D-017C-A3DA2EED8849}"/>
                </a:ext>
              </a:extLst>
            </p:cNvPr>
            <p:cNvSpPr>
              <a:spLocks noChangeAspect="1"/>
            </p:cNvSpPr>
            <p:nvPr/>
          </p:nvSpPr>
          <p:spPr>
            <a:xfrm flipH="1">
              <a:off x="6254496" y="6360963"/>
              <a:ext cx="489204" cy="242316"/>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1" name="Left Arrow 10">
              <a:extLst>
                <a:ext uri="{FF2B5EF4-FFF2-40B4-BE49-F238E27FC236}">
                  <a16:creationId xmlns:a16="http://schemas.microsoft.com/office/drawing/2014/main" id="{6F86F6D6-3E2C-44EC-2795-993BE322141D}"/>
                </a:ext>
              </a:extLst>
            </p:cNvPr>
            <p:cNvSpPr>
              <a:spLocks noChangeAspect="1"/>
            </p:cNvSpPr>
            <p:nvPr/>
          </p:nvSpPr>
          <p:spPr>
            <a:xfrm flipH="1">
              <a:off x="6287833" y="5173477"/>
              <a:ext cx="489204" cy="242316"/>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2" name="Left Arrow 11">
              <a:extLst>
                <a:ext uri="{FF2B5EF4-FFF2-40B4-BE49-F238E27FC236}">
                  <a16:creationId xmlns:a16="http://schemas.microsoft.com/office/drawing/2014/main" id="{A9E46925-3741-AE97-41B3-7919ABC253C0}"/>
                </a:ext>
              </a:extLst>
            </p:cNvPr>
            <p:cNvSpPr>
              <a:spLocks noChangeAspect="1"/>
            </p:cNvSpPr>
            <p:nvPr/>
          </p:nvSpPr>
          <p:spPr>
            <a:xfrm flipH="1">
              <a:off x="6254496" y="4659365"/>
              <a:ext cx="489204" cy="242316"/>
            </a:xfrm>
            <a:prstGeom prst="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sp>
        <p:nvSpPr>
          <p:cNvPr id="13" name="Oval 12">
            <a:extLst>
              <a:ext uri="{FF2B5EF4-FFF2-40B4-BE49-F238E27FC236}">
                <a16:creationId xmlns:a16="http://schemas.microsoft.com/office/drawing/2014/main" id="{0837BBA0-A1C1-9779-2F85-8681156637CD}"/>
              </a:ext>
            </a:extLst>
          </p:cNvPr>
          <p:cNvSpPr/>
          <p:nvPr/>
        </p:nvSpPr>
        <p:spPr>
          <a:xfrm>
            <a:off x="1825096" y="1968060"/>
            <a:ext cx="1901330" cy="1644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Corbel" panose="020B0503020204020204"/>
                <a:ea typeface="+mn-ea"/>
                <a:cs typeface="+mn-cs"/>
              </a:rPr>
              <a:t>Check Appendix B to see which of the National Objectives fit</a:t>
            </a:r>
          </a:p>
        </p:txBody>
      </p:sp>
    </p:spTree>
    <p:extLst>
      <p:ext uri="{BB962C8B-B14F-4D97-AF65-F5344CB8AC3E}">
        <p14:creationId xmlns:p14="http://schemas.microsoft.com/office/powerpoint/2010/main" val="149969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AA0E8-D54B-5D8E-3591-9D0FD1AA5F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9C938-AB99-7D69-FC0E-565181C77ECD}"/>
              </a:ext>
            </a:extLst>
          </p:cNvPr>
          <p:cNvSpPr>
            <a:spLocks noGrp="1"/>
          </p:cNvSpPr>
          <p:nvPr>
            <p:ph type="title"/>
          </p:nvPr>
        </p:nvSpPr>
        <p:spPr/>
        <p:txBody>
          <a:bodyPr/>
          <a:lstStyle/>
          <a:p>
            <a:r>
              <a:rPr lang="en-US" dirty="0"/>
              <a:t>Demolition example</a:t>
            </a:r>
            <a:br>
              <a:rPr lang="en-US" dirty="0"/>
            </a:br>
            <a:r>
              <a:rPr lang="en-US" dirty="0"/>
              <a:t>goal outcome indicators</a:t>
            </a:r>
          </a:p>
        </p:txBody>
      </p:sp>
      <p:sp>
        <p:nvSpPr>
          <p:cNvPr id="3" name="Text Placeholder 2">
            <a:extLst>
              <a:ext uri="{FF2B5EF4-FFF2-40B4-BE49-F238E27FC236}">
                <a16:creationId xmlns:a16="http://schemas.microsoft.com/office/drawing/2014/main" id="{A31C4062-0321-B57B-B3A6-C1DF1F53EF01}"/>
              </a:ext>
            </a:extLst>
          </p:cNvPr>
          <p:cNvSpPr>
            <a:spLocks noGrp="1"/>
          </p:cNvSpPr>
          <p:nvPr>
            <p:ph sz="half" idx="1"/>
          </p:nvPr>
        </p:nvSpPr>
        <p:spPr/>
        <p:txBody>
          <a:bodyPr>
            <a:normAutofit/>
          </a:bodyPr>
          <a:lstStyle/>
          <a:p>
            <a:r>
              <a:rPr lang="en-US" dirty="0"/>
              <a:t>Look in the ConPlan Desk Guide for a GOI/Matrix code cross reference table</a:t>
            </a:r>
          </a:p>
        </p:txBody>
      </p:sp>
      <p:pic>
        <p:nvPicPr>
          <p:cNvPr id="7" name="Content Placeholder 6">
            <a:extLst>
              <a:ext uri="{FF2B5EF4-FFF2-40B4-BE49-F238E27FC236}">
                <a16:creationId xmlns:a16="http://schemas.microsoft.com/office/drawing/2014/main" id="{0171D5E6-CE0A-A87C-763F-2C9C1918304E}"/>
              </a:ext>
            </a:extLst>
          </p:cNvPr>
          <p:cNvPicPr>
            <a:picLocks noGrp="1" noChangeAspect="1"/>
          </p:cNvPicPr>
          <p:nvPr>
            <p:ph sz="half" idx="2"/>
          </p:nvPr>
        </p:nvPicPr>
        <p:blipFill rotWithShape="1">
          <a:blip r:embed="rId3"/>
          <a:srcRect l="25992" t="26636" r="26114"/>
          <a:stretch>
            <a:fillRect/>
          </a:stretch>
        </p:blipFill>
        <p:spPr>
          <a:xfrm>
            <a:off x="5862125" y="2042652"/>
            <a:ext cx="5898455" cy="4815348"/>
          </a:xfrm>
          <a:prstGeom prst="rect">
            <a:avLst/>
          </a:prstGeom>
        </p:spPr>
      </p:pic>
      <p:sp>
        <p:nvSpPr>
          <p:cNvPr id="4" name="Slide Number Placeholder 3">
            <a:extLst>
              <a:ext uri="{FF2B5EF4-FFF2-40B4-BE49-F238E27FC236}">
                <a16:creationId xmlns:a16="http://schemas.microsoft.com/office/drawing/2014/main" id="{625B92E5-A77E-D6BA-9311-E01C05561F90}"/>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58C784-99DD-495C-A22E-B5716C9B8165}"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Rectangle 4">
            <a:extLst>
              <a:ext uri="{FF2B5EF4-FFF2-40B4-BE49-F238E27FC236}">
                <a16:creationId xmlns:a16="http://schemas.microsoft.com/office/drawing/2014/main" id="{9CD3423D-0AAC-240C-D825-19A89B7C0E78}"/>
              </a:ext>
            </a:extLst>
          </p:cNvPr>
          <p:cNvSpPr/>
          <p:nvPr/>
        </p:nvSpPr>
        <p:spPr>
          <a:xfrm>
            <a:off x="6517479" y="5532582"/>
            <a:ext cx="5344015" cy="415636"/>
          </a:xfrm>
          <a:prstGeom prst="rect">
            <a:avLst/>
          </a:prstGeom>
          <a:noFill/>
          <a:ln w="76200">
            <a:solidFill>
              <a:srgbClr val="B10D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84346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C9E7F-546D-672B-6EB8-DAEE944841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E9A46-6696-613E-3D51-55409A49414D}"/>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B3BC147D-0168-5981-E399-DEA9EFA53C14}"/>
              </a:ext>
            </a:extLst>
          </p:cNvPr>
          <p:cNvSpPr>
            <a:spLocks noGrp="1"/>
          </p:cNvSpPr>
          <p:nvPr>
            <p:ph type="body" idx="1"/>
          </p:nvPr>
        </p:nvSpPr>
        <p:spPr/>
        <p:txBody>
          <a:bodyPr/>
          <a:lstStyle/>
          <a:p>
            <a:r>
              <a:rPr lang="en-US" dirty="0">
                <a:hlinkClick r:id="rId2"/>
              </a:rPr>
              <a:t>Heather.johnson@davenportiowa.com</a:t>
            </a:r>
            <a:r>
              <a:rPr lang="en-US" dirty="0"/>
              <a:t> </a:t>
            </a:r>
          </a:p>
        </p:txBody>
      </p:sp>
      <p:sp>
        <p:nvSpPr>
          <p:cNvPr id="4" name="Slide Number Placeholder 3">
            <a:extLst>
              <a:ext uri="{FF2B5EF4-FFF2-40B4-BE49-F238E27FC236}">
                <a16:creationId xmlns:a16="http://schemas.microsoft.com/office/drawing/2014/main" id="{5A85E34C-2501-2562-333A-252E215BD8F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58C784-99DD-495C-A22E-B5716C9B8165}" type="slidenum">
              <a:rPr kumimoji="0" lang="en-US" sz="1200" b="0" i="0" u="none" strike="noStrike" kern="1200" cap="none" spc="0" normalizeH="0" baseline="0" noProof="0" smtClean="0">
                <a:ln>
                  <a:noFill/>
                </a:ln>
                <a:solidFill>
                  <a:srgbClr val="323232"/>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32323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3091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123F3-4599-B6A7-CC55-A33F78064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7E0D0-9F80-8643-3BC5-993153652130}"/>
              </a:ext>
            </a:extLst>
          </p:cNvPr>
          <p:cNvSpPr>
            <a:spLocks noGrp="1"/>
          </p:cNvSpPr>
          <p:nvPr>
            <p:ph type="title"/>
          </p:nvPr>
        </p:nvSpPr>
        <p:spPr/>
        <p:txBody>
          <a:bodyPr/>
          <a:lstStyle/>
          <a:p>
            <a:pPr>
              <a:defRPr/>
            </a:pPr>
            <a:r>
              <a:rPr lang="en-US" dirty="0">
                <a:solidFill>
                  <a:schemeClr val="bg1"/>
                </a:solidFill>
              </a:rPr>
              <a:t>What makes an activity eligible for CDBG?</a:t>
            </a:r>
          </a:p>
        </p:txBody>
      </p:sp>
      <p:sp>
        <p:nvSpPr>
          <p:cNvPr id="11267" name="Content Placeholder 2">
            <a:extLst>
              <a:ext uri="{FF2B5EF4-FFF2-40B4-BE49-F238E27FC236}">
                <a16:creationId xmlns:a16="http://schemas.microsoft.com/office/drawing/2014/main" id="{85467CA5-3F56-90D6-379E-E652CF30F9E0}"/>
              </a:ext>
            </a:extLst>
          </p:cNvPr>
          <p:cNvSpPr>
            <a:spLocks noGrp="1"/>
          </p:cNvSpPr>
          <p:nvPr>
            <p:ph idx="1"/>
          </p:nvPr>
        </p:nvSpPr>
        <p:spPr/>
        <p:txBody>
          <a:bodyPr>
            <a:normAutofit fontScale="85000" lnSpcReduction="10000"/>
          </a:bodyPr>
          <a:lstStyle/>
          <a:p>
            <a:r>
              <a:rPr lang="en-US" altLang="en-US" sz="4800" dirty="0"/>
              <a:t>To be eligible, an activity must:</a:t>
            </a:r>
          </a:p>
          <a:p>
            <a:pPr lvl="1"/>
            <a:r>
              <a:rPr lang="en-US" altLang="en-US" sz="4800" dirty="0"/>
              <a:t>Meet a National Objective</a:t>
            </a:r>
          </a:p>
          <a:p>
            <a:pPr lvl="1"/>
            <a:r>
              <a:rPr lang="en-US" altLang="en-US" sz="4800" dirty="0"/>
              <a:t>Be an eligible activity</a:t>
            </a:r>
          </a:p>
          <a:p>
            <a:pPr lvl="1"/>
            <a:r>
              <a:rPr lang="en-US" altLang="en-US" sz="4800" dirty="0"/>
              <a:t>With eligible costs</a:t>
            </a:r>
          </a:p>
          <a:p>
            <a:pPr lvl="1"/>
            <a:r>
              <a:rPr lang="en-US" altLang="en-US" sz="4800" dirty="0"/>
              <a:t>For an eligible beneficiary</a:t>
            </a:r>
          </a:p>
        </p:txBody>
      </p:sp>
    </p:spTree>
    <p:extLst>
      <p:ext uri="{BB962C8B-B14F-4D97-AF65-F5344CB8AC3E}">
        <p14:creationId xmlns:p14="http://schemas.microsoft.com/office/powerpoint/2010/main" val="385950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03BB9-1FAE-1231-090E-2F0E8BFF9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C26915-9D8A-9876-FCF5-557A20ABEC4B}"/>
              </a:ext>
            </a:extLst>
          </p:cNvPr>
          <p:cNvSpPr>
            <a:spLocks noGrp="1"/>
          </p:cNvSpPr>
          <p:nvPr>
            <p:ph type="title"/>
          </p:nvPr>
        </p:nvSpPr>
        <p:spPr/>
        <p:txBody>
          <a:bodyPr/>
          <a:lstStyle/>
          <a:p>
            <a:r>
              <a:rPr lang="en-US" dirty="0"/>
              <a:t>What are National Objectives?</a:t>
            </a:r>
          </a:p>
        </p:txBody>
      </p:sp>
      <p:sp>
        <p:nvSpPr>
          <p:cNvPr id="3" name="Text Placeholder 2">
            <a:extLst>
              <a:ext uri="{FF2B5EF4-FFF2-40B4-BE49-F238E27FC236}">
                <a16:creationId xmlns:a16="http://schemas.microsoft.com/office/drawing/2014/main" id="{D8FFA3C6-B938-03D3-E1F0-AEE9B8681E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CD9586-0F85-EFDE-F39D-F5E36CFE679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58C784-99DD-495C-A22E-B5716C9B8165}" type="slidenum">
              <a:rPr kumimoji="0" lang="en-US" sz="1200" b="0" i="0" u="none" strike="noStrike" kern="1200" cap="none" spc="0" normalizeH="0" baseline="0" noProof="0" smtClean="0">
                <a:ln>
                  <a:noFill/>
                </a:ln>
                <a:solidFill>
                  <a:srgbClr val="323232"/>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2323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8889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6BAB-A05F-257B-6216-0488BA8C23E2}"/>
              </a:ext>
            </a:extLst>
          </p:cNvPr>
          <p:cNvSpPr>
            <a:spLocks noGrp="1"/>
          </p:cNvSpPr>
          <p:nvPr>
            <p:ph type="title"/>
          </p:nvPr>
        </p:nvSpPr>
        <p:spPr/>
        <p:txBody>
          <a:bodyPr/>
          <a:lstStyle/>
          <a:p>
            <a:pPr>
              <a:defRPr/>
            </a:pPr>
            <a:r>
              <a:rPr lang="en-US" dirty="0">
                <a:solidFill>
                  <a:schemeClr val="bg1"/>
                </a:solidFill>
              </a:rPr>
              <a:t>What is CDBG? Who benefits?</a:t>
            </a:r>
          </a:p>
        </p:txBody>
      </p:sp>
      <p:sp>
        <p:nvSpPr>
          <p:cNvPr id="11267" name="Content Placeholder 2">
            <a:extLst>
              <a:ext uri="{FF2B5EF4-FFF2-40B4-BE49-F238E27FC236}">
                <a16:creationId xmlns:a16="http://schemas.microsoft.com/office/drawing/2014/main" id="{54F4DB32-3606-206C-733E-9C3C38F0C9A9}"/>
              </a:ext>
            </a:extLst>
          </p:cNvPr>
          <p:cNvSpPr>
            <a:spLocks noGrp="1"/>
          </p:cNvSpPr>
          <p:nvPr>
            <p:ph idx="1"/>
          </p:nvPr>
        </p:nvSpPr>
        <p:spPr/>
        <p:txBody>
          <a:bodyPr/>
          <a:lstStyle/>
          <a:p>
            <a:pPr marL="0" indent="0">
              <a:buNone/>
            </a:pPr>
            <a:r>
              <a:rPr lang="en-US" altLang="en-US" dirty="0"/>
              <a:t>Established by Congress in 1974.</a:t>
            </a:r>
          </a:p>
          <a:p>
            <a:pPr marL="0" indent="0">
              <a:buNone/>
            </a:pPr>
            <a:r>
              <a:rPr lang="en-US" altLang="en-US" dirty="0"/>
              <a:t>Provides annual grants to cities, counties and states to develop strong communities by providing decent housing, a suitable living environment, and expanding economic opportunities, </a:t>
            </a:r>
            <a:r>
              <a:rPr lang="en-US" altLang="en-US" b="1" i="1" u="sng" dirty="0"/>
              <a:t>principally for low- and moderate-income persons. </a:t>
            </a:r>
            <a:endParaRPr lang="en-US" altLang="en-US" dirty="0"/>
          </a:p>
          <a:p>
            <a:pPr lvl="1" eaLnBrk="1" hangingPunct="1"/>
            <a:endParaRPr lang="en-US" altLang="en-US" dirty="0"/>
          </a:p>
          <a:p>
            <a:pPr marL="0" indent="0">
              <a:buNone/>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99A3-3543-FDFB-A157-A24738AFE7A7}"/>
              </a:ext>
            </a:extLst>
          </p:cNvPr>
          <p:cNvSpPr>
            <a:spLocks noGrp="1"/>
          </p:cNvSpPr>
          <p:nvPr>
            <p:ph type="title"/>
          </p:nvPr>
        </p:nvSpPr>
        <p:spPr/>
        <p:txBody>
          <a:bodyPr/>
          <a:lstStyle/>
          <a:p>
            <a:pPr>
              <a:defRPr/>
            </a:pPr>
            <a:r>
              <a:rPr lang="en-US" dirty="0">
                <a:solidFill>
                  <a:schemeClr val="bg1"/>
                </a:solidFill>
              </a:rPr>
              <a:t>National Objectives</a:t>
            </a:r>
          </a:p>
        </p:txBody>
      </p:sp>
      <p:sp>
        <p:nvSpPr>
          <p:cNvPr id="14339" name="Content Placeholder 2">
            <a:extLst>
              <a:ext uri="{FF2B5EF4-FFF2-40B4-BE49-F238E27FC236}">
                <a16:creationId xmlns:a16="http://schemas.microsoft.com/office/drawing/2014/main" id="{21688B9C-84C7-D9EE-38FD-322CB1E6ADE1}"/>
              </a:ext>
            </a:extLst>
          </p:cNvPr>
          <p:cNvSpPr>
            <a:spLocks noGrp="1"/>
          </p:cNvSpPr>
          <p:nvPr>
            <p:ph idx="1"/>
          </p:nvPr>
        </p:nvSpPr>
        <p:spPr/>
        <p:txBody>
          <a:bodyPr>
            <a:normAutofit/>
          </a:bodyPr>
          <a:lstStyle/>
          <a:p>
            <a:pPr eaLnBrk="1" hangingPunct="1"/>
            <a:r>
              <a:rPr lang="en-US" altLang="en-US" dirty="0"/>
              <a:t>Set by Congress</a:t>
            </a:r>
          </a:p>
          <a:p>
            <a:pPr eaLnBrk="1" hangingPunct="1"/>
            <a:r>
              <a:rPr lang="en-US" altLang="en-US" dirty="0"/>
              <a:t>Every applicant must meet </a:t>
            </a:r>
            <a:r>
              <a:rPr lang="en-US" altLang="en-US" u="sng" dirty="0"/>
              <a:t>at least </a:t>
            </a:r>
            <a:r>
              <a:rPr lang="en-US" altLang="en-US" dirty="0"/>
              <a:t>one:</a:t>
            </a:r>
          </a:p>
          <a:p>
            <a:pPr lvl="1" eaLnBrk="1" hangingPunct="1"/>
            <a:r>
              <a:rPr lang="en-US" altLang="en-US" dirty="0"/>
              <a:t>Low and Moderate Income Benefit</a:t>
            </a:r>
          </a:p>
          <a:p>
            <a:pPr lvl="2" eaLnBrk="1" hangingPunct="1"/>
            <a:r>
              <a:rPr lang="en-US" altLang="en-US" dirty="0"/>
              <a:t>Direct programs and services to individuals, or physical/infrastructure/economic development in low mod income areas.</a:t>
            </a:r>
          </a:p>
          <a:p>
            <a:pPr lvl="1" eaLnBrk="1" hangingPunct="1"/>
            <a:r>
              <a:rPr lang="en-US" altLang="en-US" dirty="0"/>
              <a:t>Prevention and Elimination of Slums and Blight</a:t>
            </a:r>
          </a:p>
          <a:p>
            <a:pPr lvl="2" eaLnBrk="1" hangingPunct="1"/>
            <a:r>
              <a:rPr lang="en-US" altLang="en-US" dirty="0"/>
              <a:t>Physical improvements to alleviate slum/blight conditions, generally in designated areas.</a:t>
            </a:r>
          </a:p>
          <a:p>
            <a:pPr lvl="1" eaLnBrk="1" hangingPunct="1"/>
            <a:r>
              <a:rPr lang="en-US" altLang="en-US" dirty="0"/>
              <a:t>Urgent Need</a:t>
            </a:r>
          </a:p>
          <a:p>
            <a:pPr lvl="2" eaLnBrk="1" hangingPunct="1"/>
            <a:r>
              <a:rPr lang="en-US" altLang="en-US" dirty="0"/>
              <a:t>Response to emergency needs, generally a national disaster.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061D-FAA1-3C85-773F-BD6355A20A65}"/>
              </a:ext>
            </a:extLst>
          </p:cNvPr>
          <p:cNvSpPr>
            <a:spLocks noGrp="1"/>
          </p:cNvSpPr>
          <p:nvPr>
            <p:ph type="title"/>
          </p:nvPr>
        </p:nvSpPr>
        <p:spPr/>
        <p:txBody>
          <a:bodyPr/>
          <a:lstStyle/>
          <a:p>
            <a:r>
              <a:rPr lang="en-US" dirty="0"/>
              <a:t>National Objective: Low Mod Benefit</a:t>
            </a:r>
          </a:p>
        </p:txBody>
      </p:sp>
      <p:sp>
        <p:nvSpPr>
          <p:cNvPr id="3" name="Content Placeholder 2">
            <a:extLst>
              <a:ext uri="{FF2B5EF4-FFF2-40B4-BE49-F238E27FC236}">
                <a16:creationId xmlns:a16="http://schemas.microsoft.com/office/drawing/2014/main" id="{795DBEE3-40E9-0317-6947-C1212128F25D}"/>
              </a:ext>
            </a:extLst>
          </p:cNvPr>
          <p:cNvSpPr>
            <a:spLocks noGrp="1"/>
          </p:cNvSpPr>
          <p:nvPr>
            <p:ph idx="1"/>
          </p:nvPr>
        </p:nvSpPr>
        <p:spPr/>
        <p:txBody>
          <a:bodyPr>
            <a:normAutofit fontScale="92500" lnSpcReduction="10000"/>
          </a:bodyPr>
          <a:lstStyle/>
          <a:p>
            <a:r>
              <a:rPr lang="en-US" dirty="0"/>
              <a:t>Benefit extremely low-, low-, and moderate-income households and individuals which in Davenport are defined as follows for the current program year (subject to change): </a:t>
            </a:r>
          </a:p>
          <a:p>
            <a:pPr marL="0" indent="0">
              <a:buNone/>
            </a:pPr>
            <a:endParaRPr lang="en-US" dirty="0"/>
          </a:p>
          <a:p>
            <a:pPr marL="0" indent="0">
              <a:buNone/>
            </a:pPr>
            <a:endParaRPr lang="en-US" dirty="0"/>
          </a:p>
          <a:p>
            <a:pPr marL="0" indent="0">
              <a:buNone/>
            </a:pPr>
            <a:endParaRPr lang="en-US" dirty="0"/>
          </a:p>
          <a:p>
            <a:r>
              <a:rPr lang="en-US" dirty="0"/>
              <a:t>Certain public services activity may also be “Presumed benefit”:</a:t>
            </a:r>
          </a:p>
          <a:p>
            <a:pPr lvl="1"/>
            <a:r>
              <a:rPr lang="en-US" dirty="0"/>
              <a:t>Benefits clientele that are generally presumed to be extremely low, low, or moderate income such as abused children, battered spouses, elderly persons, handicapped persons, homeless persons, illiterate persons, persons living with AIDS, and migrant farm workers. Racial and ethnic demographics must still be collected. </a:t>
            </a:r>
          </a:p>
        </p:txBody>
      </p:sp>
      <p:sp>
        <p:nvSpPr>
          <p:cNvPr id="4" name="Slide Number Placeholder 3">
            <a:extLst>
              <a:ext uri="{FF2B5EF4-FFF2-40B4-BE49-F238E27FC236}">
                <a16:creationId xmlns:a16="http://schemas.microsoft.com/office/drawing/2014/main" id="{3C65FE75-4ECE-2B28-D86F-3CF0E12280B6}"/>
              </a:ext>
            </a:extLst>
          </p:cNvPr>
          <p:cNvSpPr>
            <a:spLocks noGrp="1"/>
          </p:cNvSpPr>
          <p:nvPr>
            <p:ph type="sldNum" sz="quarter" idx="12"/>
          </p:nvPr>
        </p:nvSpPr>
        <p:spPr/>
        <p:txBody>
          <a:bodyPr/>
          <a:lstStyle/>
          <a:p>
            <a:fld id="{E858C784-99DD-495C-A22E-B5716C9B8165}" type="slidenum">
              <a:rPr lang="en-US" smtClean="0"/>
              <a:t>6</a:t>
            </a:fld>
            <a:endParaRPr lang="en-US" dirty="0"/>
          </a:p>
        </p:txBody>
      </p:sp>
      <p:pic>
        <p:nvPicPr>
          <p:cNvPr id="8" name="Picture 7" descr="Table&#10;&#10;AI-generated content may be incorrect.">
            <a:extLst>
              <a:ext uri="{FF2B5EF4-FFF2-40B4-BE49-F238E27FC236}">
                <a16:creationId xmlns:a16="http://schemas.microsoft.com/office/drawing/2014/main" id="{A2F982AA-F0BF-FD1F-B9B5-A5CBB38604C9}"/>
              </a:ext>
            </a:extLst>
          </p:cNvPr>
          <p:cNvPicPr>
            <a:picLocks noChangeAspect="1"/>
          </p:cNvPicPr>
          <p:nvPr/>
        </p:nvPicPr>
        <p:blipFill>
          <a:blip r:embed="rId2"/>
          <a:stretch>
            <a:fillRect/>
          </a:stretch>
        </p:blipFill>
        <p:spPr>
          <a:xfrm>
            <a:off x="6275449" y="3135363"/>
            <a:ext cx="4496190" cy="1310754"/>
          </a:xfrm>
          <a:prstGeom prst="rect">
            <a:avLst/>
          </a:prstGeom>
        </p:spPr>
      </p:pic>
    </p:spTree>
    <p:extLst>
      <p:ext uri="{BB962C8B-B14F-4D97-AF65-F5344CB8AC3E}">
        <p14:creationId xmlns:p14="http://schemas.microsoft.com/office/powerpoint/2010/main" val="338589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C918-79B0-F9F5-BB41-20F9C83E8CA0}"/>
              </a:ext>
            </a:extLst>
          </p:cNvPr>
          <p:cNvSpPr>
            <a:spLocks noGrp="1"/>
          </p:cNvSpPr>
          <p:nvPr>
            <p:ph type="title"/>
          </p:nvPr>
        </p:nvSpPr>
        <p:spPr/>
        <p:txBody>
          <a:bodyPr/>
          <a:lstStyle/>
          <a:p>
            <a:r>
              <a:rPr lang="en-US" dirty="0"/>
              <a:t>National Objective: Slum and Blight</a:t>
            </a:r>
          </a:p>
        </p:txBody>
      </p:sp>
      <p:sp>
        <p:nvSpPr>
          <p:cNvPr id="3" name="Content Placeholder 2">
            <a:extLst>
              <a:ext uri="{FF2B5EF4-FFF2-40B4-BE49-F238E27FC236}">
                <a16:creationId xmlns:a16="http://schemas.microsoft.com/office/drawing/2014/main" id="{41F49423-6E91-F6E6-AFBD-65746752E1A8}"/>
              </a:ext>
            </a:extLst>
          </p:cNvPr>
          <p:cNvSpPr>
            <a:spLocks noGrp="1"/>
          </p:cNvSpPr>
          <p:nvPr>
            <p:ph idx="1"/>
          </p:nvPr>
        </p:nvSpPr>
        <p:spPr/>
        <p:txBody>
          <a:bodyPr>
            <a:normAutofit fontScale="85000" lnSpcReduction="10000"/>
          </a:bodyPr>
          <a:lstStyle/>
          <a:p>
            <a:r>
              <a:rPr lang="en-US" dirty="0"/>
              <a:t>Aid in the prevention or elimination of slums or blight</a:t>
            </a:r>
          </a:p>
          <a:p>
            <a:r>
              <a:rPr lang="en-US" dirty="0"/>
              <a:t>limited to activities designed to eliminate specific conditions of blight or physical decay on an area or spot basis.</a:t>
            </a:r>
          </a:p>
          <a:p>
            <a:pPr lvl="1"/>
            <a:r>
              <a:rPr lang="en-US" dirty="0"/>
              <a:t>Spot basis: single location, not it a designated slum blight area</a:t>
            </a:r>
          </a:p>
          <a:p>
            <a:pPr lvl="1"/>
            <a:r>
              <a:rPr lang="en-US" dirty="0"/>
              <a:t>Area basis: in an area designated as a slum/blight area under state/local law, with defined boundaries and documented conditions of blight. Areas must be recertified every 10 years.</a:t>
            </a:r>
          </a:p>
          <a:p>
            <a:r>
              <a:rPr lang="en-US" dirty="0"/>
              <a:t> Ways to address slum blight:</a:t>
            </a:r>
          </a:p>
          <a:p>
            <a:pPr lvl="1"/>
            <a:r>
              <a:rPr lang="en-US" dirty="0"/>
              <a:t>limited to acquisition, clearance, relocation, historic preservation, and/or rehabilitation</a:t>
            </a:r>
          </a:p>
          <a:p>
            <a:pPr lvl="1"/>
            <a:r>
              <a:rPr lang="en-US" dirty="0"/>
              <a:t>limited to the extent necessary to eliminate specific conditions detrimental to public health and safety.</a:t>
            </a:r>
          </a:p>
          <a:p>
            <a:r>
              <a:rPr lang="en-US" dirty="0"/>
              <a:t>Activities carried out under Slum/Blight do not count towards the requirement to expend at least 70% of funds to benefit LMI residents. </a:t>
            </a:r>
          </a:p>
          <a:p>
            <a:endParaRPr lang="en-US" dirty="0"/>
          </a:p>
          <a:p>
            <a:endParaRPr lang="en-US" dirty="0"/>
          </a:p>
        </p:txBody>
      </p:sp>
      <p:sp>
        <p:nvSpPr>
          <p:cNvPr id="4" name="Slide Number Placeholder 3">
            <a:extLst>
              <a:ext uri="{FF2B5EF4-FFF2-40B4-BE49-F238E27FC236}">
                <a16:creationId xmlns:a16="http://schemas.microsoft.com/office/drawing/2014/main" id="{7EE1D64D-CC3C-68DE-D1BA-05F18B8427D7}"/>
              </a:ext>
            </a:extLst>
          </p:cNvPr>
          <p:cNvSpPr>
            <a:spLocks noGrp="1"/>
          </p:cNvSpPr>
          <p:nvPr>
            <p:ph type="sldNum" sz="quarter" idx="12"/>
          </p:nvPr>
        </p:nvSpPr>
        <p:spPr/>
        <p:txBody>
          <a:bodyPr/>
          <a:lstStyle/>
          <a:p>
            <a:fld id="{E858C784-99DD-495C-A22E-B5716C9B8165}" type="slidenum">
              <a:rPr lang="en-US" smtClean="0"/>
              <a:t>7</a:t>
            </a:fld>
            <a:endParaRPr lang="en-US" dirty="0"/>
          </a:p>
        </p:txBody>
      </p:sp>
    </p:spTree>
    <p:extLst>
      <p:ext uri="{BB962C8B-B14F-4D97-AF65-F5344CB8AC3E}">
        <p14:creationId xmlns:p14="http://schemas.microsoft.com/office/powerpoint/2010/main" val="232303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E41F9-55FB-8795-8A3E-6621E7C8C70C}"/>
              </a:ext>
            </a:extLst>
          </p:cNvPr>
          <p:cNvSpPr>
            <a:spLocks noGrp="1"/>
          </p:cNvSpPr>
          <p:nvPr>
            <p:ph type="title"/>
          </p:nvPr>
        </p:nvSpPr>
        <p:spPr/>
        <p:txBody>
          <a:bodyPr/>
          <a:lstStyle/>
          <a:p>
            <a:r>
              <a:rPr lang="en-US" dirty="0"/>
              <a:t>National Objective: Urgent Need</a:t>
            </a:r>
          </a:p>
        </p:txBody>
      </p:sp>
      <p:sp>
        <p:nvSpPr>
          <p:cNvPr id="3" name="Content Placeholder 2">
            <a:extLst>
              <a:ext uri="{FF2B5EF4-FFF2-40B4-BE49-F238E27FC236}">
                <a16:creationId xmlns:a16="http://schemas.microsoft.com/office/drawing/2014/main" id="{BD563FD0-E83D-E2BF-EF83-3619039D20F8}"/>
              </a:ext>
            </a:extLst>
          </p:cNvPr>
          <p:cNvSpPr>
            <a:spLocks noGrp="1"/>
          </p:cNvSpPr>
          <p:nvPr>
            <p:ph idx="1"/>
          </p:nvPr>
        </p:nvSpPr>
        <p:spPr/>
        <p:txBody>
          <a:bodyPr/>
          <a:lstStyle/>
          <a:p>
            <a:r>
              <a:rPr lang="en-US" dirty="0"/>
              <a:t>Meet community development needs that are urgent due to conditions that pose a threat to public health or welfare. </a:t>
            </a:r>
          </a:p>
          <a:p>
            <a:r>
              <a:rPr lang="en-US" dirty="0"/>
              <a:t>These are typically in response to a major disaster, such as a flood, hurricane, tornado, wildfire, etc. </a:t>
            </a:r>
          </a:p>
          <a:p>
            <a:r>
              <a:rPr lang="en-US" dirty="0"/>
              <a:t>Limited to the extent necessary to eliminate specific conditions detrimental to public health and safety.</a:t>
            </a:r>
          </a:p>
          <a:p>
            <a:r>
              <a:rPr lang="en-US" dirty="0"/>
              <a:t>Activities carried out under Urgent Need do not count towards the requirement to expend at least 70% of funds to benefit LMI residents. </a:t>
            </a:r>
          </a:p>
          <a:p>
            <a:endParaRPr lang="en-US" dirty="0"/>
          </a:p>
        </p:txBody>
      </p:sp>
      <p:sp>
        <p:nvSpPr>
          <p:cNvPr id="4" name="Slide Number Placeholder 3">
            <a:extLst>
              <a:ext uri="{FF2B5EF4-FFF2-40B4-BE49-F238E27FC236}">
                <a16:creationId xmlns:a16="http://schemas.microsoft.com/office/drawing/2014/main" id="{2F36220F-03ED-B508-E0C8-E633820E5B12}"/>
              </a:ext>
            </a:extLst>
          </p:cNvPr>
          <p:cNvSpPr>
            <a:spLocks noGrp="1"/>
          </p:cNvSpPr>
          <p:nvPr>
            <p:ph type="sldNum" sz="quarter" idx="12"/>
          </p:nvPr>
        </p:nvSpPr>
        <p:spPr/>
        <p:txBody>
          <a:bodyPr/>
          <a:lstStyle/>
          <a:p>
            <a:fld id="{E858C784-99DD-495C-A22E-B5716C9B8165}" type="slidenum">
              <a:rPr lang="en-US" smtClean="0"/>
              <a:t>8</a:t>
            </a:fld>
            <a:endParaRPr lang="en-US" dirty="0"/>
          </a:p>
        </p:txBody>
      </p:sp>
    </p:spTree>
    <p:extLst>
      <p:ext uri="{BB962C8B-B14F-4D97-AF65-F5344CB8AC3E}">
        <p14:creationId xmlns:p14="http://schemas.microsoft.com/office/powerpoint/2010/main" val="350463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65631-2603-741D-72C3-57706DF3C1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6C16D-C5BA-7A3F-4250-03E4618CF72F}"/>
              </a:ext>
            </a:extLst>
          </p:cNvPr>
          <p:cNvSpPr>
            <a:spLocks noGrp="1"/>
          </p:cNvSpPr>
          <p:nvPr>
            <p:ph type="title"/>
          </p:nvPr>
        </p:nvSpPr>
        <p:spPr/>
        <p:txBody>
          <a:bodyPr/>
          <a:lstStyle/>
          <a:p>
            <a:r>
              <a:rPr lang="en-US" dirty="0"/>
              <a:t>How to determine if something is eligible?</a:t>
            </a:r>
          </a:p>
        </p:txBody>
      </p:sp>
      <p:sp>
        <p:nvSpPr>
          <p:cNvPr id="3" name="Text Placeholder 2">
            <a:extLst>
              <a:ext uri="{FF2B5EF4-FFF2-40B4-BE49-F238E27FC236}">
                <a16:creationId xmlns:a16="http://schemas.microsoft.com/office/drawing/2014/main" id="{3FBA0E5C-A57E-0E84-4CA2-C8F66E1514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361BE0-9E36-32F8-1D39-0F0251298FCF}"/>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858C784-99DD-495C-A22E-B5716C9B8165}" type="slidenum">
              <a:rPr kumimoji="0" lang="en-US" sz="1200" b="0" i="0" u="none" strike="noStrike" kern="1200" cap="none" spc="0" normalizeH="0" baseline="0" noProof="0" smtClean="0">
                <a:ln>
                  <a:noFill/>
                </a:ln>
                <a:solidFill>
                  <a:srgbClr val="323232"/>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32323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96971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489</TotalTime>
  <Words>945</Words>
  <Application>Microsoft Office PowerPoint</Application>
  <PresentationFormat>Widescreen</PresentationFormat>
  <Paragraphs>97</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Corbel</vt:lpstr>
      <vt:lpstr>Wingdings 3</vt:lpstr>
      <vt:lpstr>Ion Boardroom</vt:lpstr>
      <vt:lpstr>Meeting National Objectives with CDBG</vt:lpstr>
      <vt:lpstr>What makes an activity eligible for CDBG?</vt:lpstr>
      <vt:lpstr>What are National Objectives?</vt:lpstr>
      <vt:lpstr>What is CDBG? Who benefits?</vt:lpstr>
      <vt:lpstr>National Objectives</vt:lpstr>
      <vt:lpstr>National Objective: Low Mod Benefit</vt:lpstr>
      <vt:lpstr>National Objective: Slum and Blight</vt:lpstr>
      <vt:lpstr>National Objective: Urgent Need</vt:lpstr>
      <vt:lpstr>How to determine if something is eligible?</vt:lpstr>
      <vt:lpstr>Does it meet a national objective?</vt:lpstr>
      <vt:lpstr>Don’t forget about IDIS!</vt:lpstr>
      <vt:lpstr>Key Reference Links</vt:lpstr>
      <vt:lpstr>Example</vt:lpstr>
      <vt:lpstr>Demolition Example (Appendix A)</vt:lpstr>
      <vt:lpstr>Demolition Example (Appendix C)</vt:lpstr>
      <vt:lpstr>Demolition Example Appendix B</vt:lpstr>
      <vt:lpstr>Demolition example goal outcome indicators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austa</dc:creator>
  <cp:lastModifiedBy>Johnson, Heather</cp:lastModifiedBy>
  <cp:revision>29</cp:revision>
  <cp:lastPrinted>2023-04-01T17:03:41Z</cp:lastPrinted>
  <dcterms:created xsi:type="dcterms:W3CDTF">2020-10-12T15:08:21Z</dcterms:created>
  <dcterms:modified xsi:type="dcterms:W3CDTF">2026-01-30T16:10:14Z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2024-09-16T20:02:13Z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b712ea80-21d8-4c09-850b-9b40b66872c3</vt:lpwstr>
  </property>
  <property fmtid="{D5CDD505-2E9C-101B-9397-08002B2CF9AE}" pid="7" name="MSIP_Label_defa4170-0d19-0005-0004-bc88714345d2_ActionId">
    <vt:lpwstr>c2e7d8fe-7d57-47f2-a6ff-bb036b936e5a</vt:lpwstr>
  </property>
  <property fmtid="{D5CDD505-2E9C-101B-9397-08002B2CF9AE}" pid="8" name="MSIP_Label_defa4170-0d19-0005-0004-bc88714345d2_ContentBits">
    <vt:lpwstr>0</vt:lpwstr>
  </property>
</Properties>
</file>